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5"/>
  </p:notesMasterIdLst>
  <p:sldIdLst>
    <p:sldId id="482" r:id="rId5"/>
    <p:sldId id="500" r:id="rId6"/>
    <p:sldId id="448" r:id="rId7"/>
    <p:sldId id="472" r:id="rId8"/>
    <p:sldId id="501" r:id="rId9"/>
    <p:sldId id="502" r:id="rId10"/>
    <p:sldId id="497" r:id="rId11"/>
    <p:sldId id="499" r:id="rId12"/>
    <p:sldId id="503" r:id="rId13"/>
    <p:sldId id="470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74E44"/>
    <a:srgbClr val="EB6D64"/>
    <a:srgbClr val="FFFDFD"/>
    <a:srgbClr val="F3ACA6"/>
    <a:srgbClr val="FCEBEA"/>
    <a:srgbClr val="FEFBFB"/>
    <a:srgbClr val="EDF0F6"/>
    <a:srgbClr val="FCE7E6"/>
    <a:srgbClr val="FC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843FE-DE6A-4038-9D81-81C2FEDAD9A8}" v="13" dt="2024-10-17T09:56:11.651"/>
    <p1510:client id="{ED83B317-5F3A-482A-89EA-F0DFD322CF05}" v="179" dt="2024-10-17T09:26:25.4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65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高 原" userId="b26a8b41-7534-4148-959a-3fb1e62b157b" providerId="ADAL" clId="{ED83B317-5F3A-482A-89EA-F0DFD322CF05}"/>
    <pc:docChg chg="undo custSel modSld">
      <pc:chgData name="高 原" userId="b26a8b41-7534-4148-959a-3fb1e62b157b" providerId="ADAL" clId="{ED83B317-5F3A-482A-89EA-F0DFD322CF05}" dt="2024-10-17T09:28:43.949" v="497" actId="20577"/>
      <pc:docMkLst>
        <pc:docMk/>
      </pc:docMkLst>
      <pc:sldChg chg="addSp delSp modSp mod">
        <pc:chgData name="高 原" userId="b26a8b41-7534-4148-959a-3fb1e62b157b" providerId="ADAL" clId="{ED83B317-5F3A-482A-89EA-F0DFD322CF05}" dt="2024-10-17T09:28:43.949" v="497" actId="20577"/>
        <pc:sldMkLst>
          <pc:docMk/>
          <pc:sldMk cId="1283287328" sldId="497"/>
        </pc:sldMkLst>
        <pc:spChg chg="mod">
          <ac:chgData name="高 原" userId="b26a8b41-7534-4148-959a-3fb1e62b157b" providerId="ADAL" clId="{ED83B317-5F3A-482A-89EA-F0DFD322CF05}" dt="2024-10-17T09:28:43.949" v="497" actId="20577"/>
          <ac:spMkLst>
            <pc:docMk/>
            <pc:sldMk cId="1283287328" sldId="497"/>
            <ac:spMk id="5" creationId="{9A9F2290-FBCB-03B8-274F-76752FE82519}"/>
          </ac:spMkLst>
        </pc:spChg>
        <pc:spChg chg="mod">
          <ac:chgData name="高 原" userId="b26a8b41-7534-4148-959a-3fb1e62b157b" providerId="ADAL" clId="{ED83B317-5F3A-482A-89EA-F0DFD322CF05}" dt="2024-10-17T09:24:18.224" v="416" actId="12"/>
          <ac:spMkLst>
            <pc:docMk/>
            <pc:sldMk cId="1283287328" sldId="497"/>
            <ac:spMk id="19" creationId="{DB3EAF2A-8678-8E73-24D5-1ACD25E65E7A}"/>
          </ac:spMkLst>
        </pc:spChg>
        <pc:spChg chg="mod">
          <ac:chgData name="高 原" userId="b26a8b41-7534-4148-959a-3fb1e62b157b" providerId="ADAL" clId="{ED83B317-5F3A-482A-89EA-F0DFD322CF05}" dt="2024-10-17T09:26:35.116" v="496" actId="255"/>
          <ac:spMkLst>
            <pc:docMk/>
            <pc:sldMk cId="1283287328" sldId="497"/>
            <ac:spMk id="29" creationId="{C26848CF-6C1A-0E81-9589-38C6A13B4474}"/>
          </ac:spMkLst>
        </pc:spChg>
        <pc:picChg chg="add del">
          <ac:chgData name="高 原" userId="b26a8b41-7534-4148-959a-3fb1e62b157b" providerId="ADAL" clId="{ED83B317-5F3A-482A-89EA-F0DFD322CF05}" dt="2024-10-17T08:48:16.347" v="30" actId="478"/>
          <ac:picMkLst>
            <pc:docMk/>
            <pc:sldMk cId="1283287328" sldId="497"/>
            <ac:picMk id="12" creationId="{60A3BD06-F272-4729-5618-F66DFF3AB2B9}"/>
          </ac:picMkLst>
        </pc:picChg>
      </pc:sldChg>
    </pc:docChg>
  </pc:docChgLst>
  <pc:docChgLst>
    <pc:chgData name="蔡 适" userId="dc619566-d67d-438d-919f-c89dbe5c7d4f" providerId="ADAL" clId="{B99843FE-DE6A-4038-9D81-81C2FEDAD9A8}"/>
    <pc:docChg chg="modSld">
      <pc:chgData name="蔡 适" userId="dc619566-d67d-438d-919f-c89dbe5c7d4f" providerId="ADAL" clId="{B99843FE-DE6A-4038-9D81-81C2FEDAD9A8}" dt="2024-10-17T09:56:11.651" v="43"/>
      <pc:docMkLst>
        <pc:docMk/>
      </pc:docMkLst>
      <pc:sldChg chg="modSp mod">
        <pc:chgData name="蔡 适" userId="dc619566-d67d-438d-919f-c89dbe5c7d4f" providerId="ADAL" clId="{B99843FE-DE6A-4038-9D81-81C2FEDAD9A8}" dt="2024-10-17T09:56:11.651" v="43"/>
        <pc:sldMkLst>
          <pc:docMk/>
          <pc:sldMk cId="232829419" sldId="448"/>
        </pc:sldMkLst>
        <pc:spChg chg="mod">
          <ac:chgData name="蔡 适" userId="dc619566-d67d-438d-919f-c89dbe5c7d4f" providerId="ADAL" clId="{B99843FE-DE6A-4038-9D81-81C2FEDAD9A8}" dt="2024-10-17T09:56:11.651" v="43"/>
          <ac:spMkLst>
            <pc:docMk/>
            <pc:sldMk cId="232829419" sldId="448"/>
            <ac:spMk id="6" creationId="{085096BA-F5DA-BF67-96D9-A8903DA54DE6}"/>
          </ac:spMkLst>
        </pc:spChg>
      </pc:sldChg>
      <pc:sldChg chg="addSp modSp mod">
        <pc:chgData name="蔡 适" userId="dc619566-d67d-438d-919f-c89dbe5c7d4f" providerId="ADAL" clId="{B99843FE-DE6A-4038-9D81-81C2FEDAD9A8}" dt="2024-10-17T09:55:33.830" v="18"/>
        <pc:sldMkLst>
          <pc:docMk/>
          <pc:sldMk cId="3359207700" sldId="499"/>
        </pc:sldMkLst>
        <pc:spChg chg="add mod">
          <ac:chgData name="蔡 适" userId="dc619566-d67d-438d-919f-c89dbe5c7d4f" providerId="ADAL" clId="{B99843FE-DE6A-4038-9D81-81C2FEDAD9A8}" dt="2024-10-17T09:54:46.475" v="1"/>
          <ac:spMkLst>
            <pc:docMk/>
            <pc:sldMk cId="3359207700" sldId="499"/>
            <ac:spMk id="2" creationId="{3988878D-FDC4-BF8C-F6AB-3EE0D30D98B4}"/>
          </ac:spMkLst>
        </pc:spChg>
        <pc:spChg chg="add mod">
          <ac:chgData name="蔡 适" userId="dc619566-d67d-438d-919f-c89dbe5c7d4f" providerId="ADAL" clId="{B99843FE-DE6A-4038-9D81-81C2FEDAD9A8}" dt="2024-10-17T09:55:33.830" v="18"/>
          <ac:spMkLst>
            <pc:docMk/>
            <pc:sldMk cId="3359207700" sldId="499"/>
            <ac:spMk id="9" creationId="{AA3AB089-D080-7A41-0625-31CC4ACB3491}"/>
          </ac:spMkLst>
        </pc:spChg>
        <pc:picChg chg="add mod">
          <ac:chgData name="蔡 适" userId="dc619566-d67d-438d-919f-c89dbe5c7d4f" providerId="ADAL" clId="{B99843FE-DE6A-4038-9D81-81C2FEDAD9A8}" dt="2024-10-17T09:55:15.811" v="7" actId="14100"/>
          <ac:picMkLst>
            <pc:docMk/>
            <pc:sldMk cId="3359207700" sldId="499"/>
            <ac:picMk id="6" creationId="{6C32BA6D-9974-35F0-D39B-7923C8A5A134}"/>
          </ac:picMkLst>
        </pc:picChg>
      </pc:sldChg>
      <pc:sldChg chg="modSp mod">
        <pc:chgData name="蔡 适" userId="dc619566-d67d-438d-919f-c89dbe5c7d4f" providerId="ADAL" clId="{B99843FE-DE6A-4038-9D81-81C2FEDAD9A8}" dt="2024-10-17T09:55:58.121" v="36"/>
        <pc:sldMkLst>
          <pc:docMk/>
          <pc:sldMk cId="4123899181" sldId="500"/>
        </pc:sldMkLst>
        <pc:spChg chg="mod">
          <ac:chgData name="蔡 适" userId="dc619566-d67d-438d-919f-c89dbe5c7d4f" providerId="ADAL" clId="{B99843FE-DE6A-4038-9D81-81C2FEDAD9A8}" dt="2024-10-17T09:55:58.121" v="36"/>
          <ac:spMkLst>
            <pc:docMk/>
            <pc:sldMk cId="4123899181" sldId="500"/>
            <ac:spMk id="6" creationId="{085096BA-F5DA-BF67-96D9-A8903DA54DE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FAFC38C-DE52-DC5C-36F7-41637648655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8EBA69F-BA82-4AEA-1814-9651E5BE5EC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" name="图片 18" descr="雪地上&#10;&#10;描述已自动生成">
              <a:extLst>
                <a:ext uri="{FF2B5EF4-FFF2-40B4-BE49-F238E27FC236}">
                  <a16:creationId xmlns:a16="http://schemas.microsoft.com/office/drawing/2014/main" id="{10F843B5-CC47-3A83-2A67-C58D9DDF9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alphaModFix amt="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0" y="0"/>
              <a:ext cx="12192000" cy="6857998"/>
            </a:xfrm>
            <a:prstGeom prst="rect">
              <a:avLst/>
            </a:prstGeom>
          </p:spPr>
        </p:pic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FBC1E63-0932-E013-FBEF-411AB0ED307B}"/>
                </a:ext>
              </a:extLst>
            </p:cNvPr>
            <p:cNvGrpSpPr/>
            <p:nvPr userDrawn="1"/>
          </p:nvGrpSpPr>
          <p:grpSpPr>
            <a:xfrm>
              <a:off x="6699905" y="602111"/>
              <a:ext cx="4833283" cy="5693481"/>
              <a:chOff x="6699905" y="602111"/>
              <a:chExt cx="4833283" cy="5693481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809D7238-C03C-4131-42C6-E777BAFC1999}"/>
                  </a:ext>
                </a:extLst>
              </p:cNvPr>
              <p:cNvSpPr/>
              <p:nvPr/>
            </p:nvSpPr>
            <p:spPr>
              <a:xfrm rot="7295238">
                <a:off x="6862331" y="3871611"/>
                <a:ext cx="2095200" cy="20958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31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1"/>
                  </a:gs>
                </a:gsLst>
                <a:path path="circle">
                  <a:fillToRect l="50000" t="130000" r="50000" b="-30000"/>
                </a:path>
                <a:tileRect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84C8B0C9-71F1-9E02-4043-BDCE054B12B3}"/>
                  </a:ext>
                </a:extLst>
              </p:cNvPr>
              <p:cNvSpPr/>
              <p:nvPr/>
            </p:nvSpPr>
            <p:spPr>
              <a:xfrm rot="5400000">
                <a:off x="6722894" y="3073401"/>
                <a:ext cx="955507" cy="1001486"/>
              </a:xfrm>
              <a:custGeom>
                <a:avLst/>
                <a:gdLst>
                  <a:gd name="connsiteX0" fmla="*/ 839837 w 4329349"/>
                  <a:gd name="connsiteY0" fmla="*/ 0 h 4544693"/>
                  <a:gd name="connsiteX1" fmla="*/ 2103119 w 4329349"/>
                  <a:gd name="connsiteY1" fmla="*/ 0 h 4544693"/>
                  <a:gd name="connsiteX2" fmla="*/ 2103119 w 4329349"/>
                  <a:gd name="connsiteY2" fmla="*/ 291153 h 4544693"/>
                  <a:gd name="connsiteX3" fmla="*/ 2604462 w 4329349"/>
                  <a:gd name="connsiteY3" fmla="*/ 792496 h 4544693"/>
                  <a:gd name="connsiteX4" fmla="*/ 3105805 w 4329349"/>
                  <a:gd name="connsiteY4" fmla="*/ 291153 h 4544693"/>
                  <a:gd name="connsiteX5" fmla="*/ 3105805 w 4329349"/>
                  <a:gd name="connsiteY5" fmla="*/ 0 h 4544693"/>
                  <a:gd name="connsiteX6" fmla="*/ 4329349 w 4329349"/>
                  <a:gd name="connsiteY6" fmla="*/ 0 h 4544693"/>
                  <a:gd name="connsiteX7" fmla="*/ 4329349 w 4329349"/>
                  <a:gd name="connsiteY7" fmla="*/ 1312757 h 4544693"/>
                  <a:gd name="connsiteX8" fmla="*/ 4032817 w 4329349"/>
                  <a:gd name="connsiteY8" fmla="*/ 1312757 h 4544693"/>
                  <a:gd name="connsiteX9" fmla="*/ 3531474 w 4329349"/>
                  <a:gd name="connsiteY9" fmla="*/ 1814100 h 4544693"/>
                  <a:gd name="connsiteX10" fmla="*/ 4032817 w 4329349"/>
                  <a:gd name="connsiteY10" fmla="*/ 2315443 h 4544693"/>
                  <a:gd name="connsiteX11" fmla="*/ 4329349 w 4329349"/>
                  <a:gd name="connsiteY11" fmla="*/ 2315443 h 4544693"/>
                  <a:gd name="connsiteX12" fmla="*/ 4329349 w 4329349"/>
                  <a:gd name="connsiteY12" fmla="*/ 3738282 h 4544693"/>
                  <a:gd name="connsiteX13" fmla="*/ 3093194 w 4329349"/>
                  <a:gd name="connsiteY13" fmla="*/ 3738282 h 4544693"/>
                  <a:gd name="connsiteX14" fmla="*/ 3093194 w 4329349"/>
                  <a:gd name="connsiteY14" fmla="*/ 4043350 h 4544693"/>
                  <a:gd name="connsiteX15" fmla="*/ 2591851 w 4329349"/>
                  <a:gd name="connsiteY15" fmla="*/ 4544693 h 4544693"/>
                  <a:gd name="connsiteX16" fmla="*/ 2090508 w 4329349"/>
                  <a:gd name="connsiteY16" fmla="*/ 4043350 h 4544693"/>
                  <a:gd name="connsiteX17" fmla="*/ 2090508 w 4329349"/>
                  <a:gd name="connsiteY17" fmla="*/ 3738282 h 4544693"/>
                  <a:gd name="connsiteX18" fmla="*/ 839837 w 4329349"/>
                  <a:gd name="connsiteY18" fmla="*/ 3738282 h 4544693"/>
                  <a:gd name="connsiteX19" fmla="*/ 839837 w 4329349"/>
                  <a:gd name="connsiteY19" fmla="*/ 2334362 h 4544693"/>
                  <a:gd name="connsiteX20" fmla="*/ 495038 w 4329349"/>
                  <a:gd name="connsiteY20" fmla="*/ 2334362 h 4544693"/>
                  <a:gd name="connsiteX21" fmla="*/ 10057 w 4329349"/>
                  <a:gd name="connsiteY21" fmla="*/ 1939092 h 4544693"/>
                  <a:gd name="connsiteX22" fmla="*/ 0 w 4329349"/>
                  <a:gd name="connsiteY22" fmla="*/ 1839325 h 4544693"/>
                  <a:gd name="connsiteX23" fmla="*/ 10057 w 4329349"/>
                  <a:gd name="connsiteY23" fmla="*/ 1739558 h 4544693"/>
                  <a:gd name="connsiteX24" fmla="*/ 495038 w 4329349"/>
                  <a:gd name="connsiteY24" fmla="*/ 1344287 h 4544693"/>
                  <a:gd name="connsiteX25" fmla="*/ 839837 w 4329349"/>
                  <a:gd name="connsiteY25" fmla="*/ 1344287 h 45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329349" h="4544693">
                    <a:moveTo>
                      <a:pt x="839837" y="0"/>
                    </a:moveTo>
                    <a:lnTo>
                      <a:pt x="2103119" y="0"/>
                    </a:lnTo>
                    <a:lnTo>
                      <a:pt x="2103119" y="291153"/>
                    </a:lnTo>
                    <a:cubicBezTo>
                      <a:pt x="2103119" y="568037"/>
                      <a:pt x="2327578" y="792496"/>
                      <a:pt x="2604462" y="792496"/>
                    </a:cubicBezTo>
                    <a:cubicBezTo>
                      <a:pt x="2881346" y="792496"/>
                      <a:pt x="3105805" y="568037"/>
                      <a:pt x="3105805" y="291153"/>
                    </a:cubicBezTo>
                    <a:lnTo>
                      <a:pt x="3105805" y="0"/>
                    </a:lnTo>
                    <a:lnTo>
                      <a:pt x="4329349" y="0"/>
                    </a:lnTo>
                    <a:lnTo>
                      <a:pt x="4329349" y="1312757"/>
                    </a:lnTo>
                    <a:lnTo>
                      <a:pt x="4032817" y="1312757"/>
                    </a:lnTo>
                    <a:cubicBezTo>
                      <a:pt x="3755933" y="1312757"/>
                      <a:pt x="3531474" y="1537216"/>
                      <a:pt x="3531474" y="1814100"/>
                    </a:cubicBezTo>
                    <a:cubicBezTo>
                      <a:pt x="3531474" y="2090984"/>
                      <a:pt x="3755933" y="2315443"/>
                      <a:pt x="4032817" y="2315443"/>
                    </a:cubicBezTo>
                    <a:lnTo>
                      <a:pt x="4329349" y="2315443"/>
                    </a:lnTo>
                    <a:lnTo>
                      <a:pt x="4329349" y="3738282"/>
                    </a:lnTo>
                    <a:lnTo>
                      <a:pt x="3093194" y="3738282"/>
                    </a:lnTo>
                    <a:lnTo>
                      <a:pt x="3093194" y="4043350"/>
                    </a:lnTo>
                    <a:cubicBezTo>
                      <a:pt x="3093194" y="4320234"/>
                      <a:pt x="2868735" y="4544693"/>
                      <a:pt x="2591851" y="4544693"/>
                    </a:cubicBezTo>
                    <a:cubicBezTo>
                      <a:pt x="2314967" y="4544693"/>
                      <a:pt x="2090508" y="4320234"/>
                      <a:pt x="2090508" y="4043350"/>
                    </a:cubicBezTo>
                    <a:lnTo>
                      <a:pt x="2090508" y="3738282"/>
                    </a:lnTo>
                    <a:lnTo>
                      <a:pt x="839837" y="3738282"/>
                    </a:lnTo>
                    <a:lnTo>
                      <a:pt x="839837" y="2334362"/>
                    </a:lnTo>
                    <a:lnTo>
                      <a:pt x="495038" y="2334362"/>
                    </a:lnTo>
                    <a:cubicBezTo>
                      <a:pt x="255811" y="2334362"/>
                      <a:pt x="56218" y="2164672"/>
                      <a:pt x="10057" y="1939092"/>
                    </a:cubicBezTo>
                    <a:lnTo>
                      <a:pt x="0" y="1839325"/>
                    </a:lnTo>
                    <a:lnTo>
                      <a:pt x="10057" y="1739558"/>
                    </a:lnTo>
                    <a:cubicBezTo>
                      <a:pt x="56218" y="1513977"/>
                      <a:pt x="255811" y="1344287"/>
                      <a:pt x="495038" y="1344287"/>
                    </a:cubicBezTo>
                    <a:lnTo>
                      <a:pt x="839837" y="1344287"/>
                    </a:lnTo>
                    <a:close/>
                  </a:path>
                </a:pathLst>
              </a:custGeom>
              <a:noFill/>
              <a:ln w="19050">
                <a:gradFill>
                  <a:gsLst>
                    <a:gs pos="0">
                      <a:schemeClr val="accent2"/>
                    </a:gs>
                    <a:gs pos="100000">
                      <a:schemeClr val="accent3">
                        <a:alpha val="11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D6DB26DC-29B0-C824-4E38-B46552C4E858}"/>
                  </a:ext>
                </a:extLst>
              </p:cNvPr>
              <p:cNvSpPr/>
              <p:nvPr/>
            </p:nvSpPr>
            <p:spPr>
              <a:xfrm rot="5400000">
                <a:off x="7030271" y="1085030"/>
                <a:ext cx="1683622" cy="1764638"/>
              </a:xfrm>
              <a:custGeom>
                <a:avLst/>
                <a:gdLst>
                  <a:gd name="connsiteX0" fmla="*/ 839837 w 4329349"/>
                  <a:gd name="connsiteY0" fmla="*/ 0 h 4544693"/>
                  <a:gd name="connsiteX1" fmla="*/ 2103119 w 4329349"/>
                  <a:gd name="connsiteY1" fmla="*/ 0 h 4544693"/>
                  <a:gd name="connsiteX2" fmla="*/ 2103119 w 4329349"/>
                  <a:gd name="connsiteY2" fmla="*/ 291153 h 4544693"/>
                  <a:gd name="connsiteX3" fmla="*/ 2604462 w 4329349"/>
                  <a:gd name="connsiteY3" fmla="*/ 792496 h 4544693"/>
                  <a:gd name="connsiteX4" fmla="*/ 3105805 w 4329349"/>
                  <a:gd name="connsiteY4" fmla="*/ 291153 h 4544693"/>
                  <a:gd name="connsiteX5" fmla="*/ 3105805 w 4329349"/>
                  <a:gd name="connsiteY5" fmla="*/ 0 h 4544693"/>
                  <a:gd name="connsiteX6" fmla="*/ 4329349 w 4329349"/>
                  <a:gd name="connsiteY6" fmla="*/ 0 h 4544693"/>
                  <a:gd name="connsiteX7" fmla="*/ 4329349 w 4329349"/>
                  <a:gd name="connsiteY7" fmla="*/ 1312757 h 4544693"/>
                  <a:gd name="connsiteX8" fmla="*/ 4032817 w 4329349"/>
                  <a:gd name="connsiteY8" fmla="*/ 1312757 h 4544693"/>
                  <a:gd name="connsiteX9" fmla="*/ 3531474 w 4329349"/>
                  <a:gd name="connsiteY9" fmla="*/ 1814100 h 4544693"/>
                  <a:gd name="connsiteX10" fmla="*/ 4032817 w 4329349"/>
                  <a:gd name="connsiteY10" fmla="*/ 2315443 h 4544693"/>
                  <a:gd name="connsiteX11" fmla="*/ 4329349 w 4329349"/>
                  <a:gd name="connsiteY11" fmla="*/ 2315443 h 4544693"/>
                  <a:gd name="connsiteX12" fmla="*/ 4329349 w 4329349"/>
                  <a:gd name="connsiteY12" fmla="*/ 3738282 h 4544693"/>
                  <a:gd name="connsiteX13" fmla="*/ 3093194 w 4329349"/>
                  <a:gd name="connsiteY13" fmla="*/ 3738282 h 4544693"/>
                  <a:gd name="connsiteX14" fmla="*/ 3093194 w 4329349"/>
                  <a:gd name="connsiteY14" fmla="*/ 4043350 h 4544693"/>
                  <a:gd name="connsiteX15" fmla="*/ 2591851 w 4329349"/>
                  <a:gd name="connsiteY15" fmla="*/ 4544693 h 4544693"/>
                  <a:gd name="connsiteX16" fmla="*/ 2090508 w 4329349"/>
                  <a:gd name="connsiteY16" fmla="*/ 4043350 h 4544693"/>
                  <a:gd name="connsiteX17" fmla="*/ 2090508 w 4329349"/>
                  <a:gd name="connsiteY17" fmla="*/ 3738282 h 4544693"/>
                  <a:gd name="connsiteX18" fmla="*/ 839837 w 4329349"/>
                  <a:gd name="connsiteY18" fmla="*/ 3738282 h 4544693"/>
                  <a:gd name="connsiteX19" fmla="*/ 839837 w 4329349"/>
                  <a:gd name="connsiteY19" fmla="*/ 2334362 h 4544693"/>
                  <a:gd name="connsiteX20" fmla="*/ 495038 w 4329349"/>
                  <a:gd name="connsiteY20" fmla="*/ 2334362 h 4544693"/>
                  <a:gd name="connsiteX21" fmla="*/ 10057 w 4329349"/>
                  <a:gd name="connsiteY21" fmla="*/ 1939092 h 4544693"/>
                  <a:gd name="connsiteX22" fmla="*/ 0 w 4329349"/>
                  <a:gd name="connsiteY22" fmla="*/ 1839325 h 4544693"/>
                  <a:gd name="connsiteX23" fmla="*/ 10057 w 4329349"/>
                  <a:gd name="connsiteY23" fmla="*/ 1739558 h 4544693"/>
                  <a:gd name="connsiteX24" fmla="*/ 495038 w 4329349"/>
                  <a:gd name="connsiteY24" fmla="*/ 1344287 h 4544693"/>
                  <a:gd name="connsiteX25" fmla="*/ 839837 w 4329349"/>
                  <a:gd name="connsiteY25" fmla="*/ 1344287 h 45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329349" h="4544693">
                    <a:moveTo>
                      <a:pt x="839837" y="0"/>
                    </a:moveTo>
                    <a:lnTo>
                      <a:pt x="2103119" y="0"/>
                    </a:lnTo>
                    <a:lnTo>
                      <a:pt x="2103119" y="291153"/>
                    </a:lnTo>
                    <a:cubicBezTo>
                      <a:pt x="2103119" y="568037"/>
                      <a:pt x="2327578" y="792496"/>
                      <a:pt x="2604462" y="792496"/>
                    </a:cubicBezTo>
                    <a:cubicBezTo>
                      <a:pt x="2881346" y="792496"/>
                      <a:pt x="3105805" y="568037"/>
                      <a:pt x="3105805" y="291153"/>
                    </a:cubicBezTo>
                    <a:lnTo>
                      <a:pt x="3105805" y="0"/>
                    </a:lnTo>
                    <a:lnTo>
                      <a:pt x="4329349" y="0"/>
                    </a:lnTo>
                    <a:lnTo>
                      <a:pt x="4329349" y="1312757"/>
                    </a:lnTo>
                    <a:lnTo>
                      <a:pt x="4032817" y="1312757"/>
                    </a:lnTo>
                    <a:cubicBezTo>
                      <a:pt x="3755933" y="1312757"/>
                      <a:pt x="3531474" y="1537216"/>
                      <a:pt x="3531474" y="1814100"/>
                    </a:cubicBezTo>
                    <a:cubicBezTo>
                      <a:pt x="3531474" y="2090984"/>
                      <a:pt x="3755933" y="2315443"/>
                      <a:pt x="4032817" y="2315443"/>
                    </a:cubicBezTo>
                    <a:lnTo>
                      <a:pt x="4329349" y="2315443"/>
                    </a:lnTo>
                    <a:lnTo>
                      <a:pt x="4329349" y="3738282"/>
                    </a:lnTo>
                    <a:lnTo>
                      <a:pt x="3093194" y="3738282"/>
                    </a:lnTo>
                    <a:lnTo>
                      <a:pt x="3093194" y="4043350"/>
                    </a:lnTo>
                    <a:cubicBezTo>
                      <a:pt x="3093194" y="4320234"/>
                      <a:pt x="2868735" y="4544693"/>
                      <a:pt x="2591851" y="4544693"/>
                    </a:cubicBezTo>
                    <a:cubicBezTo>
                      <a:pt x="2314967" y="4544693"/>
                      <a:pt x="2090508" y="4320234"/>
                      <a:pt x="2090508" y="4043350"/>
                    </a:cubicBezTo>
                    <a:lnTo>
                      <a:pt x="2090508" y="3738282"/>
                    </a:lnTo>
                    <a:lnTo>
                      <a:pt x="839837" y="3738282"/>
                    </a:lnTo>
                    <a:lnTo>
                      <a:pt x="839837" y="2334362"/>
                    </a:lnTo>
                    <a:lnTo>
                      <a:pt x="495038" y="2334362"/>
                    </a:lnTo>
                    <a:cubicBezTo>
                      <a:pt x="255811" y="2334362"/>
                      <a:pt x="56218" y="2164672"/>
                      <a:pt x="10057" y="1939092"/>
                    </a:cubicBezTo>
                    <a:lnTo>
                      <a:pt x="0" y="1839325"/>
                    </a:lnTo>
                    <a:lnTo>
                      <a:pt x="10057" y="1739558"/>
                    </a:lnTo>
                    <a:cubicBezTo>
                      <a:pt x="56218" y="1513977"/>
                      <a:pt x="255811" y="1344287"/>
                      <a:pt x="495038" y="1344287"/>
                    </a:cubicBezTo>
                    <a:lnTo>
                      <a:pt x="839837" y="13442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E1C1B09C-20AE-B9A7-38F0-AF9A80731F3D}"/>
                  </a:ext>
                </a:extLst>
              </p:cNvPr>
              <p:cNvSpPr/>
              <p:nvPr/>
            </p:nvSpPr>
            <p:spPr>
              <a:xfrm>
                <a:off x="8408086" y="3015047"/>
                <a:ext cx="3125102" cy="3280545"/>
              </a:xfrm>
              <a:custGeom>
                <a:avLst/>
                <a:gdLst>
                  <a:gd name="connsiteX0" fmla="*/ 839837 w 4329349"/>
                  <a:gd name="connsiteY0" fmla="*/ 0 h 4544693"/>
                  <a:gd name="connsiteX1" fmla="*/ 2103119 w 4329349"/>
                  <a:gd name="connsiteY1" fmla="*/ 0 h 4544693"/>
                  <a:gd name="connsiteX2" fmla="*/ 2103119 w 4329349"/>
                  <a:gd name="connsiteY2" fmla="*/ 291153 h 4544693"/>
                  <a:gd name="connsiteX3" fmla="*/ 2604462 w 4329349"/>
                  <a:gd name="connsiteY3" fmla="*/ 792496 h 4544693"/>
                  <a:gd name="connsiteX4" fmla="*/ 3105805 w 4329349"/>
                  <a:gd name="connsiteY4" fmla="*/ 291153 h 4544693"/>
                  <a:gd name="connsiteX5" fmla="*/ 3105805 w 4329349"/>
                  <a:gd name="connsiteY5" fmla="*/ 0 h 4544693"/>
                  <a:gd name="connsiteX6" fmla="*/ 4329349 w 4329349"/>
                  <a:gd name="connsiteY6" fmla="*/ 0 h 4544693"/>
                  <a:gd name="connsiteX7" fmla="*/ 4329349 w 4329349"/>
                  <a:gd name="connsiteY7" fmla="*/ 1312757 h 4544693"/>
                  <a:gd name="connsiteX8" fmla="*/ 4032817 w 4329349"/>
                  <a:gd name="connsiteY8" fmla="*/ 1312757 h 4544693"/>
                  <a:gd name="connsiteX9" fmla="*/ 3531474 w 4329349"/>
                  <a:gd name="connsiteY9" fmla="*/ 1814100 h 4544693"/>
                  <a:gd name="connsiteX10" fmla="*/ 4032817 w 4329349"/>
                  <a:gd name="connsiteY10" fmla="*/ 2315443 h 4544693"/>
                  <a:gd name="connsiteX11" fmla="*/ 4329349 w 4329349"/>
                  <a:gd name="connsiteY11" fmla="*/ 2315443 h 4544693"/>
                  <a:gd name="connsiteX12" fmla="*/ 4329349 w 4329349"/>
                  <a:gd name="connsiteY12" fmla="*/ 3738282 h 4544693"/>
                  <a:gd name="connsiteX13" fmla="*/ 3093194 w 4329349"/>
                  <a:gd name="connsiteY13" fmla="*/ 3738282 h 4544693"/>
                  <a:gd name="connsiteX14" fmla="*/ 3093194 w 4329349"/>
                  <a:gd name="connsiteY14" fmla="*/ 4043350 h 4544693"/>
                  <a:gd name="connsiteX15" fmla="*/ 2591851 w 4329349"/>
                  <a:gd name="connsiteY15" fmla="*/ 4544693 h 4544693"/>
                  <a:gd name="connsiteX16" fmla="*/ 2090508 w 4329349"/>
                  <a:gd name="connsiteY16" fmla="*/ 4043350 h 4544693"/>
                  <a:gd name="connsiteX17" fmla="*/ 2090508 w 4329349"/>
                  <a:gd name="connsiteY17" fmla="*/ 3738282 h 4544693"/>
                  <a:gd name="connsiteX18" fmla="*/ 839837 w 4329349"/>
                  <a:gd name="connsiteY18" fmla="*/ 3738282 h 4544693"/>
                  <a:gd name="connsiteX19" fmla="*/ 839837 w 4329349"/>
                  <a:gd name="connsiteY19" fmla="*/ 2334362 h 4544693"/>
                  <a:gd name="connsiteX20" fmla="*/ 495038 w 4329349"/>
                  <a:gd name="connsiteY20" fmla="*/ 2334362 h 4544693"/>
                  <a:gd name="connsiteX21" fmla="*/ 10057 w 4329349"/>
                  <a:gd name="connsiteY21" fmla="*/ 1939092 h 4544693"/>
                  <a:gd name="connsiteX22" fmla="*/ 0 w 4329349"/>
                  <a:gd name="connsiteY22" fmla="*/ 1839325 h 4544693"/>
                  <a:gd name="connsiteX23" fmla="*/ 10057 w 4329349"/>
                  <a:gd name="connsiteY23" fmla="*/ 1739558 h 4544693"/>
                  <a:gd name="connsiteX24" fmla="*/ 495038 w 4329349"/>
                  <a:gd name="connsiteY24" fmla="*/ 1344287 h 4544693"/>
                  <a:gd name="connsiteX25" fmla="*/ 839837 w 4329349"/>
                  <a:gd name="connsiteY25" fmla="*/ 1344287 h 4544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329349" h="4544693">
                    <a:moveTo>
                      <a:pt x="839837" y="0"/>
                    </a:moveTo>
                    <a:lnTo>
                      <a:pt x="2103119" y="0"/>
                    </a:lnTo>
                    <a:lnTo>
                      <a:pt x="2103119" y="291153"/>
                    </a:lnTo>
                    <a:cubicBezTo>
                      <a:pt x="2103119" y="568037"/>
                      <a:pt x="2327578" y="792496"/>
                      <a:pt x="2604462" y="792496"/>
                    </a:cubicBezTo>
                    <a:cubicBezTo>
                      <a:pt x="2881346" y="792496"/>
                      <a:pt x="3105805" y="568037"/>
                      <a:pt x="3105805" y="291153"/>
                    </a:cubicBezTo>
                    <a:lnTo>
                      <a:pt x="3105805" y="0"/>
                    </a:lnTo>
                    <a:lnTo>
                      <a:pt x="4329349" y="0"/>
                    </a:lnTo>
                    <a:lnTo>
                      <a:pt x="4329349" y="1312757"/>
                    </a:lnTo>
                    <a:lnTo>
                      <a:pt x="4032817" y="1312757"/>
                    </a:lnTo>
                    <a:cubicBezTo>
                      <a:pt x="3755933" y="1312757"/>
                      <a:pt x="3531474" y="1537216"/>
                      <a:pt x="3531474" y="1814100"/>
                    </a:cubicBezTo>
                    <a:cubicBezTo>
                      <a:pt x="3531474" y="2090984"/>
                      <a:pt x="3755933" y="2315443"/>
                      <a:pt x="4032817" y="2315443"/>
                    </a:cubicBezTo>
                    <a:lnTo>
                      <a:pt x="4329349" y="2315443"/>
                    </a:lnTo>
                    <a:lnTo>
                      <a:pt x="4329349" y="3738282"/>
                    </a:lnTo>
                    <a:lnTo>
                      <a:pt x="3093194" y="3738282"/>
                    </a:lnTo>
                    <a:lnTo>
                      <a:pt x="3093194" y="4043350"/>
                    </a:lnTo>
                    <a:cubicBezTo>
                      <a:pt x="3093194" y="4320234"/>
                      <a:pt x="2868735" y="4544693"/>
                      <a:pt x="2591851" y="4544693"/>
                    </a:cubicBezTo>
                    <a:cubicBezTo>
                      <a:pt x="2314967" y="4544693"/>
                      <a:pt x="2090508" y="4320234"/>
                      <a:pt x="2090508" y="4043350"/>
                    </a:cubicBezTo>
                    <a:lnTo>
                      <a:pt x="2090508" y="3738282"/>
                    </a:lnTo>
                    <a:lnTo>
                      <a:pt x="839837" y="3738282"/>
                    </a:lnTo>
                    <a:lnTo>
                      <a:pt x="839837" y="2334362"/>
                    </a:lnTo>
                    <a:lnTo>
                      <a:pt x="495038" y="2334362"/>
                    </a:lnTo>
                    <a:cubicBezTo>
                      <a:pt x="255811" y="2334362"/>
                      <a:pt x="56218" y="2164672"/>
                      <a:pt x="10057" y="1939092"/>
                    </a:cubicBezTo>
                    <a:lnTo>
                      <a:pt x="0" y="1839325"/>
                    </a:lnTo>
                    <a:lnTo>
                      <a:pt x="10057" y="1739558"/>
                    </a:lnTo>
                    <a:cubicBezTo>
                      <a:pt x="56218" y="1513977"/>
                      <a:pt x="255811" y="1344287"/>
                      <a:pt x="495038" y="1344287"/>
                    </a:cubicBezTo>
                    <a:lnTo>
                      <a:pt x="839837" y="1344287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/>
                  </a:gs>
                  <a:gs pos="18000">
                    <a:schemeClr val="accent3"/>
                  </a:gs>
                </a:gsLst>
                <a:lin ang="4200000" scaled="0"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B4693269-885D-BFF1-4C74-A07D701AAC4C}"/>
                  </a:ext>
                </a:extLst>
              </p:cNvPr>
              <p:cNvSpPr/>
              <p:nvPr/>
            </p:nvSpPr>
            <p:spPr>
              <a:xfrm rot="7017094">
                <a:off x="9149572" y="647369"/>
                <a:ext cx="2428874" cy="2338357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90000"/>
                    </a:schemeClr>
                  </a:gs>
                </a:gsLst>
                <a:lin ang="0" scaled="0"/>
              </a:gradFill>
              <a:ln w="22225">
                <a:noFill/>
              </a:ln>
              <a:effectLst>
                <a:outerShdw blurRad="254000" dist="127000" dir="5400000" algn="t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0407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91EC1CB-1896-3252-87DD-67CECD7DB76A}"/>
              </a:ext>
            </a:extLst>
          </p:cNvPr>
          <p:cNvSpPr/>
          <p:nvPr userDrawn="1"/>
        </p:nvSpPr>
        <p:spPr>
          <a:xfrm>
            <a:off x="0" y="0"/>
            <a:ext cx="12192000" cy="272868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55000"/>
                </a:schemeClr>
              </a:gs>
            </a:gsLst>
            <a:lin ang="5400000" scaled="0"/>
          </a:gradFill>
          <a:ln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206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5365169-0395-1D1B-E16E-9F5821C77FA7}"/>
              </a:ext>
            </a:extLst>
          </p:cNvPr>
          <p:cNvSpPr/>
          <p:nvPr userDrawn="1"/>
        </p:nvSpPr>
        <p:spPr>
          <a:xfrm>
            <a:off x="4861982" y="0"/>
            <a:ext cx="733001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alpha val="82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8B948E-A503-61DF-590A-8E20C0E7DFC6}"/>
              </a:ext>
            </a:extLst>
          </p:cNvPr>
          <p:cNvGrpSpPr/>
          <p:nvPr userDrawn="1"/>
        </p:nvGrpSpPr>
        <p:grpSpPr>
          <a:xfrm>
            <a:off x="850131" y="1833335"/>
            <a:ext cx="3994766" cy="4403952"/>
            <a:chOff x="850131" y="1833335"/>
            <a:chExt cx="3994766" cy="440395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CB3A728-DCBC-AC59-F80A-D87AE5D74222}"/>
                </a:ext>
              </a:extLst>
            </p:cNvPr>
            <p:cNvSpPr/>
            <p:nvPr/>
          </p:nvSpPr>
          <p:spPr>
            <a:xfrm rot="10800000">
              <a:off x="850131" y="4252025"/>
              <a:ext cx="1263600" cy="1264633"/>
            </a:xfrm>
            <a:prstGeom prst="ellipse">
              <a:avLst/>
            </a:prstGeom>
            <a:gradFill>
              <a:gsLst>
                <a:gs pos="5000">
                  <a:schemeClr val="accent3"/>
                </a:gs>
                <a:gs pos="100000">
                  <a:schemeClr val="accent1"/>
                </a:gs>
              </a:gsLst>
              <a:lin ang="0" scaled="0"/>
            </a:gradFill>
            <a:ln w="19050">
              <a:noFill/>
            </a:ln>
            <a:effectLst>
              <a:outerShdw blurRad="254000" dist="127000" dir="54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C2D06BF-0DB1-3288-715B-7AE002BEAD97}"/>
                </a:ext>
              </a:extLst>
            </p:cNvPr>
            <p:cNvSpPr/>
            <p:nvPr/>
          </p:nvSpPr>
          <p:spPr>
            <a:xfrm rot="10800000">
              <a:off x="2896782" y="4210462"/>
              <a:ext cx="1933773" cy="2026825"/>
            </a:xfrm>
            <a:custGeom>
              <a:avLst/>
              <a:gdLst>
                <a:gd name="connsiteX0" fmla="*/ 839837 w 4329349"/>
                <a:gd name="connsiteY0" fmla="*/ 0 h 4544693"/>
                <a:gd name="connsiteX1" fmla="*/ 2103119 w 4329349"/>
                <a:gd name="connsiteY1" fmla="*/ 0 h 4544693"/>
                <a:gd name="connsiteX2" fmla="*/ 2103119 w 4329349"/>
                <a:gd name="connsiteY2" fmla="*/ 291153 h 4544693"/>
                <a:gd name="connsiteX3" fmla="*/ 2604462 w 4329349"/>
                <a:gd name="connsiteY3" fmla="*/ 792496 h 4544693"/>
                <a:gd name="connsiteX4" fmla="*/ 3105805 w 4329349"/>
                <a:gd name="connsiteY4" fmla="*/ 291153 h 4544693"/>
                <a:gd name="connsiteX5" fmla="*/ 3105805 w 4329349"/>
                <a:gd name="connsiteY5" fmla="*/ 0 h 4544693"/>
                <a:gd name="connsiteX6" fmla="*/ 4329349 w 4329349"/>
                <a:gd name="connsiteY6" fmla="*/ 0 h 4544693"/>
                <a:gd name="connsiteX7" fmla="*/ 4329349 w 4329349"/>
                <a:gd name="connsiteY7" fmla="*/ 1312757 h 4544693"/>
                <a:gd name="connsiteX8" fmla="*/ 4032817 w 4329349"/>
                <a:gd name="connsiteY8" fmla="*/ 1312757 h 4544693"/>
                <a:gd name="connsiteX9" fmla="*/ 3531474 w 4329349"/>
                <a:gd name="connsiteY9" fmla="*/ 1814100 h 4544693"/>
                <a:gd name="connsiteX10" fmla="*/ 4032817 w 4329349"/>
                <a:gd name="connsiteY10" fmla="*/ 2315443 h 4544693"/>
                <a:gd name="connsiteX11" fmla="*/ 4329349 w 4329349"/>
                <a:gd name="connsiteY11" fmla="*/ 2315443 h 4544693"/>
                <a:gd name="connsiteX12" fmla="*/ 4329349 w 4329349"/>
                <a:gd name="connsiteY12" fmla="*/ 3738282 h 4544693"/>
                <a:gd name="connsiteX13" fmla="*/ 3093194 w 4329349"/>
                <a:gd name="connsiteY13" fmla="*/ 3738282 h 4544693"/>
                <a:gd name="connsiteX14" fmla="*/ 3093194 w 4329349"/>
                <a:gd name="connsiteY14" fmla="*/ 4043350 h 4544693"/>
                <a:gd name="connsiteX15" fmla="*/ 2591851 w 4329349"/>
                <a:gd name="connsiteY15" fmla="*/ 4544693 h 4544693"/>
                <a:gd name="connsiteX16" fmla="*/ 2090508 w 4329349"/>
                <a:gd name="connsiteY16" fmla="*/ 4043350 h 4544693"/>
                <a:gd name="connsiteX17" fmla="*/ 2090508 w 4329349"/>
                <a:gd name="connsiteY17" fmla="*/ 3738282 h 4544693"/>
                <a:gd name="connsiteX18" fmla="*/ 839837 w 4329349"/>
                <a:gd name="connsiteY18" fmla="*/ 3738282 h 4544693"/>
                <a:gd name="connsiteX19" fmla="*/ 839837 w 4329349"/>
                <a:gd name="connsiteY19" fmla="*/ 2334362 h 4544693"/>
                <a:gd name="connsiteX20" fmla="*/ 495038 w 4329349"/>
                <a:gd name="connsiteY20" fmla="*/ 2334362 h 4544693"/>
                <a:gd name="connsiteX21" fmla="*/ 10057 w 4329349"/>
                <a:gd name="connsiteY21" fmla="*/ 1939092 h 4544693"/>
                <a:gd name="connsiteX22" fmla="*/ 0 w 4329349"/>
                <a:gd name="connsiteY22" fmla="*/ 1839325 h 4544693"/>
                <a:gd name="connsiteX23" fmla="*/ 10057 w 4329349"/>
                <a:gd name="connsiteY23" fmla="*/ 1739558 h 4544693"/>
                <a:gd name="connsiteX24" fmla="*/ 495038 w 4329349"/>
                <a:gd name="connsiteY24" fmla="*/ 1344287 h 4544693"/>
                <a:gd name="connsiteX25" fmla="*/ 839837 w 4329349"/>
                <a:gd name="connsiteY25" fmla="*/ 1344287 h 45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9349" h="4544693">
                  <a:moveTo>
                    <a:pt x="839837" y="0"/>
                  </a:moveTo>
                  <a:lnTo>
                    <a:pt x="2103119" y="0"/>
                  </a:lnTo>
                  <a:lnTo>
                    <a:pt x="2103119" y="291153"/>
                  </a:lnTo>
                  <a:cubicBezTo>
                    <a:pt x="2103119" y="568037"/>
                    <a:pt x="2327578" y="792496"/>
                    <a:pt x="2604462" y="792496"/>
                  </a:cubicBezTo>
                  <a:cubicBezTo>
                    <a:pt x="2881346" y="792496"/>
                    <a:pt x="3105805" y="568037"/>
                    <a:pt x="3105805" y="291153"/>
                  </a:cubicBezTo>
                  <a:lnTo>
                    <a:pt x="3105805" y="0"/>
                  </a:lnTo>
                  <a:lnTo>
                    <a:pt x="4329349" y="0"/>
                  </a:lnTo>
                  <a:lnTo>
                    <a:pt x="4329349" y="1312757"/>
                  </a:lnTo>
                  <a:lnTo>
                    <a:pt x="4032817" y="1312757"/>
                  </a:lnTo>
                  <a:cubicBezTo>
                    <a:pt x="3755933" y="1312757"/>
                    <a:pt x="3531474" y="1537216"/>
                    <a:pt x="3531474" y="1814100"/>
                  </a:cubicBezTo>
                  <a:cubicBezTo>
                    <a:pt x="3531474" y="2090984"/>
                    <a:pt x="3755933" y="2315443"/>
                    <a:pt x="4032817" y="2315443"/>
                  </a:cubicBezTo>
                  <a:lnTo>
                    <a:pt x="4329349" y="2315443"/>
                  </a:lnTo>
                  <a:lnTo>
                    <a:pt x="4329349" y="3738282"/>
                  </a:lnTo>
                  <a:lnTo>
                    <a:pt x="3093194" y="3738282"/>
                  </a:lnTo>
                  <a:lnTo>
                    <a:pt x="3093194" y="4043350"/>
                  </a:lnTo>
                  <a:cubicBezTo>
                    <a:pt x="3093194" y="4320234"/>
                    <a:pt x="2868735" y="4544693"/>
                    <a:pt x="2591851" y="4544693"/>
                  </a:cubicBezTo>
                  <a:cubicBezTo>
                    <a:pt x="2314967" y="4544693"/>
                    <a:pt x="2090508" y="4320234"/>
                    <a:pt x="2090508" y="4043350"/>
                  </a:cubicBezTo>
                  <a:lnTo>
                    <a:pt x="2090508" y="3738282"/>
                  </a:lnTo>
                  <a:lnTo>
                    <a:pt x="839837" y="3738282"/>
                  </a:lnTo>
                  <a:lnTo>
                    <a:pt x="839837" y="2334362"/>
                  </a:lnTo>
                  <a:lnTo>
                    <a:pt x="495038" y="2334362"/>
                  </a:lnTo>
                  <a:cubicBezTo>
                    <a:pt x="255811" y="2334362"/>
                    <a:pt x="56218" y="2164672"/>
                    <a:pt x="10057" y="1939092"/>
                  </a:cubicBezTo>
                  <a:lnTo>
                    <a:pt x="0" y="1839325"/>
                  </a:lnTo>
                  <a:lnTo>
                    <a:pt x="10057" y="1739558"/>
                  </a:lnTo>
                  <a:cubicBezTo>
                    <a:pt x="56218" y="1513977"/>
                    <a:pt x="255811" y="1344287"/>
                    <a:pt x="495038" y="1344287"/>
                  </a:cubicBezTo>
                  <a:lnTo>
                    <a:pt x="839837" y="1344287"/>
                  </a:lnTo>
                  <a:close/>
                </a:path>
              </a:pathLst>
            </a:custGeom>
            <a:noFill/>
            <a:ln w="9525">
              <a:solidFill>
                <a:schemeClr val="accent1">
                  <a:alpha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3D7AD8B-5A57-E40B-3874-9CDBAB24E8E2}"/>
                </a:ext>
              </a:extLst>
            </p:cNvPr>
            <p:cNvSpPr/>
            <p:nvPr/>
          </p:nvSpPr>
          <p:spPr>
            <a:xfrm rot="5400000">
              <a:off x="950821" y="2451195"/>
              <a:ext cx="985922" cy="1033364"/>
            </a:xfrm>
            <a:custGeom>
              <a:avLst/>
              <a:gdLst>
                <a:gd name="connsiteX0" fmla="*/ 839837 w 4329349"/>
                <a:gd name="connsiteY0" fmla="*/ 0 h 4544693"/>
                <a:gd name="connsiteX1" fmla="*/ 2103119 w 4329349"/>
                <a:gd name="connsiteY1" fmla="*/ 0 h 4544693"/>
                <a:gd name="connsiteX2" fmla="*/ 2103119 w 4329349"/>
                <a:gd name="connsiteY2" fmla="*/ 291153 h 4544693"/>
                <a:gd name="connsiteX3" fmla="*/ 2604462 w 4329349"/>
                <a:gd name="connsiteY3" fmla="*/ 792496 h 4544693"/>
                <a:gd name="connsiteX4" fmla="*/ 3105805 w 4329349"/>
                <a:gd name="connsiteY4" fmla="*/ 291153 h 4544693"/>
                <a:gd name="connsiteX5" fmla="*/ 3105805 w 4329349"/>
                <a:gd name="connsiteY5" fmla="*/ 0 h 4544693"/>
                <a:gd name="connsiteX6" fmla="*/ 4329349 w 4329349"/>
                <a:gd name="connsiteY6" fmla="*/ 0 h 4544693"/>
                <a:gd name="connsiteX7" fmla="*/ 4329349 w 4329349"/>
                <a:gd name="connsiteY7" fmla="*/ 1312757 h 4544693"/>
                <a:gd name="connsiteX8" fmla="*/ 4032817 w 4329349"/>
                <a:gd name="connsiteY8" fmla="*/ 1312757 h 4544693"/>
                <a:gd name="connsiteX9" fmla="*/ 3531474 w 4329349"/>
                <a:gd name="connsiteY9" fmla="*/ 1814100 h 4544693"/>
                <a:gd name="connsiteX10" fmla="*/ 4032817 w 4329349"/>
                <a:gd name="connsiteY10" fmla="*/ 2315443 h 4544693"/>
                <a:gd name="connsiteX11" fmla="*/ 4329349 w 4329349"/>
                <a:gd name="connsiteY11" fmla="*/ 2315443 h 4544693"/>
                <a:gd name="connsiteX12" fmla="*/ 4329349 w 4329349"/>
                <a:gd name="connsiteY12" fmla="*/ 3738282 h 4544693"/>
                <a:gd name="connsiteX13" fmla="*/ 3093194 w 4329349"/>
                <a:gd name="connsiteY13" fmla="*/ 3738282 h 4544693"/>
                <a:gd name="connsiteX14" fmla="*/ 3093194 w 4329349"/>
                <a:gd name="connsiteY14" fmla="*/ 4043350 h 4544693"/>
                <a:gd name="connsiteX15" fmla="*/ 2591851 w 4329349"/>
                <a:gd name="connsiteY15" fmla="*/ 4544693 h 4544693"/>
                <a:gd name="connsiteX16" fmla="*/ 2090508 w 4329349"/>
                <a:gd name="connsiteY16" fmla="*/ 4043350 h 4544693"/>
                <a:gd name="connsiteX17" fmla="*/ 2090508 w 4329349"/>
                <a:gd name="connsiteY17" fmla="*/ 3738282 h 4544693"/>
                <a:gd name="connsiteX18" fmla="*/ 839837 w 4329349"/>
                <a:gd name="connsiteY18" fmla="*/ 3738282 h 4544693"/>
                <a:gd name="connsiteX19" fmla="*/ 839837 w 4329349"/>
                <a:gd name="connsiteY19" fmla="*/ 2334362 h 4544693"/>
                <a:gd name="connsiteX20" fmla="*/ 495038 w 4329349"/>
                <a:gd name="connsiteY20" fmla="*/ 2334362 h 4544693"/>
                <a:gd name="connsiteX21" fmla="*/ 10057 w 4329349"/>
                <a:gd name="connsiteY21" fmla="*/ 1939092 h 4544693"/>
                <a:gd name="connsiteX22" fmla="*/ 0 w 4329349"/>
                <a:gd name="connsiteY22" fmla="*/ 1839325 h 4544693"/>
                <a:gd name="connsiteX23" fmla="*/ 10057 w 4329349"/>
                <a:gd name="connsiteY23" fmla="*/ 1739558 h 4544693"/>
                <a:gd name="connsiteX24" fmla="*/ 495038 w 4329349"/>
                <a:gd name="connsiteY24" fmla="*/ 1344287 h 4544693"/>
                <a:gd name="connsiteX25" fmla="*/ 839837 w 4329349"/>
                <a:gd name="connsiteY25" fmla="*/ 1344287 h 45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9349" h="4544693">
                  <a:moveTo>
                    <a:pt x="839837" y="0"/>
                  </a:moveTo>
                  <a:lnTo>
                    <a:pt x="2103119" y="0"/>
                  </a:lnTo>
                  <a:lnTo>
                    <a:pt x="2103119" y="291153"/>
                  </a:lnTo>
                  <a:cubicBezTo>
                    <a:pt x="2103119" y="568037"/>
                    <a:pt x="2327578" y="792496"/>
                    <a:pt x="2604462" y="792496"/>
                  </a:cubicBezTo>
                  <a:cubicBezTo>
                    <a:pt x="2881346" y="792496"/>
                    <a:pt x="3105805" y="568037"/>
                    <a:pt x="3105805" y="291153"/>
                  </a:cubicBezTo>
                  <a:lnTo>
                    <a:pt x="3105805" y="0"/>
                  </a:lnTo>
                  <a:lnTo>
                    <a:pt x="4329349" y="0"/>
                  </a:lnTo>
                  <a:lnTo>
                    <a:pt x="4329349" y="1312757"/>
                  </a:lnTo>
                  <a:lnTo>
                    <a:pt x="4032817" y="1312757"/>
                  </a:lnTo>
                  <a:cubicBezTo>
                    <a:pt x="3755933" y="1312757"/>
                    <a:pt x="3531474" y="1537216"/>
                    <a:pt x="3531474" y="1814100"/>
                  </a:cubicBezTo>
                  <a:cubicBezTo>
                    <a:pt x="3531474" y="2090984"/>
                    <a:pt x="3755933" y="2315443"/>
                    <a:pt x="4032817" y="2315443"/>
                  </a:cubicBezTo>
                  <a:lnTo>
                    <a:pt x="4329349" y="2315443"/>
                  </a:lnTo>
                  <a:lnTo>
                    <a:pt x="4329349" y="3738282"/>
                  </a:lnTo>
                  <a:lnTo>
                    <a:pt x="3093194" y="3738282"/>
                  </a:lnTo>
                  <a:lnTo>
                    <a:pt x="3093194" y="4043350"/>
                  </a:lnTo>
                  <a:cubicBezTo>
                    <a:pt x="3093194" y="4320234"/>
                    <a:pt x="2868735" y="4544693"/>
                    <a:pt x="2591851" y="4544693"/>
                  </a:cubicBezTo>
                  <a:cubicBezTo>
                    <a:pt x="2314967" y="4544693"/>
                    <a:pt x="2090508" y="4320234"/>
                    <a:pt x="2090508" y="4043350"/>
                  </a:cubicBezTo>
                  <a:lnTo>
                    <a:pt x="2090508" y="3738282"/>
                  </a:lnTo>
                  <a:lnTo>
                    <a:pt x="839837" y="3738282"/>
                  </a:lnTo>
                  <a:lnTo>
                    <a:pt x="839837" y="2334362"/>
                  </a:lnTo>
                  <a:lnTo>
                    <a:pt x="495038" y="2334362"/>
                  </a:lnTo>
                  <a:cubicBezTo>
                    <a:pt x="255811" y="2334362"/>
                    <a:pt x="56218" y="2164672"/>
                    <a:pt x="10057" y="1939092"/>
                  </a:cubicBezTo>
                  <a:lnTo>
                    <a:pt x="0" y="1839325"/>
                  </a:lnTo>
                  <a:lnTo>
                    <a:pt x="10057" y="1739558"/>
                  </a:lnTo>
                  <a:cubicBezTo>
                    <a:pt x="56218" y="1513977"/>
                    <a:pt x="255811" y="1344287"/>
                    <a:pt x="495038" y="1344287"/>
                  </a:cubicBezTo>
                  <a:lnTo>
                    <a:pt x="839837" y="1344287"/>
                  </a:lnTo>
                  <a:close/>
                </a:path>
              </a:pathLst>
            </a:custGeom>
            <a:noFill/>
            <a:ln w="28575">
              <a:solidFill>
                <a:schemeClr val="accent4"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B187DDC-B624-363A-041C-C85F13D5D1DA}"/>
                </a:ext>
              </a:extLst>
            </p:cNvPr>
            <p:cNvSpPr/>
            <p:nvPr/>
          </p:nvSpPr>
          <p:spPr>
            <a:xfrm rot="10800000">
              <a:off x="2621129" y="1833335"/>
              <a:ext cx="2223768" cy="2330774"/>
            </a:xfrm>
            <a:custGeom>
              <a:avLst/>
              <a:gdLst>
                <a:gd name="connsiteX0" fmla="*/ 839837 w 4329349"/>
                <a:gd name="connsiteY0" fmla="*/ 0 h 4544693"/>
                <a:gd name="connsiteX1" fmla="*/ 2103119 w 4329349"/>
                <a:gd name="connsiteY1" fmla="*/ 0 h 4544693"/>
                <a:gd name="connsiteX2" fmla="*/ 2103119 w 4329349"/>
                <a:gd name="connsiteY2" fmla="*/ 291153 h 4544693"/>
                <a:gd name="connsiteX3" fmla="*/ 2604462 w 4329349"/>
                <a:gd name="connsiteY3" fmla="*/ 792496 h 4544693"/>
                <a:gd name="connsiteX4" fmla="*/ 3105805 w 4329349"/>
                <a:gd name="connsiteY4" fmla="*/ 291153 h 4544693"/>
                <a:gd name="connsiteX5" fmla="*/ 3105805 w 4329349"/>
                <a:gd name="connsiteY5" fmla="*/ 0 h 4544693"/>
                <a:gd name="connsiteX6" fmla="*/ 4329349 w 4329349"/>
                <a:gd name="connsiteY6" fmla="*/ 0 h 4544693"/>
                <a:gd name="connsiteX7" fmla="*/ 4329349 w 4329349"/>
                <a:gd name="connsiteY7" fmla="*/ 1312757 h 4544693"/>
                <a:gd name="connsiteX8" fmla="*/ 4032817 w 4329349"/>
                <a:gd name="connsiteY8" fmla="*/ 1312757 h 4544693"/>
                <a:gd name="connsiteX9" fmla="*/ 3531474 w 4329349"/>
                <a:gd name="connsiteY9" fmla="*/ 1814100 h 4544693"/>
                <a:gd name="connsiteX10" fmla="*/ 4032817 w 4329349"/>
                <a:gd name="connsiteY10" fmla="*/ 2315443 h 4544693"/>
                <a:gd name="connsiteX11" fmla="*/ 4329349 w 4329349"/>
                <a:gd name="connsiteY11" fmla="*/ 2315443 h 4544693"/>
                <a:gd name="connsiteX12" fmla="*/ 4329349 w 4329349"/>
                <a:gd name="connsiteY12" fmla="*/ 3738282 h 4544693"/>
                <a:gd name="connsiteX13" fmla="*/ 3093194 w 4329349"/>
                <a:gd name="connsiteY13" fmla="*/ 3738282 h 4544693"/>
                <a:gd name="connsiteX14" fmla="*/ 3093194 w 4329349"/>
                <a:gd name="connsiteY14" fmla="*/ 4043350 h 4544693"/>
                <a:gd name="connsiteX15" fmla="*/ 2591851 w 4329349"/>
                <a:gd name="connsiteY15" fmla="*/ 4544693 h 4544693"/>
                <a:gd name="connsiteX16" fmla="*/ 2090508 w 4329349"/>
                <a:gd name="connsiteY16" fmla="*/ 4043350 h 4544693"/>
                <a:gd name="connsiteX17" fmla="*/ 2090508 w 4329349"/>
                <a:gd name="connsiteY17" fmla="*/ 3738282 h 4544693"/>
                <a:gd name="connsiteX18" fmla="*/ 839837 w 4329349"/>
                <a:gd name="connsiteY18" fmla="*/ 3738282 h 4544693"/>
                <a:gd name="connsiteX19" fmla="*/ 839837 w 4329349"/>
                <a:gd name="connsiteY19" fmla="*/ 2334362 h 4544693"/>
                <a:gd name="connsiteX20" fmla="*/ 495038 w 4329349"/>
                <a:gd name="connsiteY20" fmla="*/ 2334362 h 4544693"/>
                <a:gd name="connsiteX21" fmla="*/ 10057 w 4329349"/>
                <a:gd name="connsiteY21" fmla="*/ 1939092 h 4544693"/>
                <a:gd name="connsiteX22" fmla="*/ 0 w 4329349"/>
                <a:gd name="connsiteY22" fmla="*/ 1839325 h 4544693"/>
                <a:gd name="connsiteX23" fmla="*/ 10057 w 4329349"/>
                <a:gd name="connsiteY23" fmla="*/ 1739558 h 4544693"/>
                <a:gd name="connsiteX24" fmla="*/ 495038 w 4329349"/>
                <a:gd name="connsiteY24" fmla="*/ 1344287 h 4544693"/>
                <a:gd name="connsiteX25" fmla="*/ 839837 w 4329349"/>
                <a:gd name="connsiteY25" fmla="*/ 1344287 h 45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29349" h="4544693">
                  <a:moveTo>
                    <a:pt x="839837" y="0"/>
                  </a:moveTo>
                  <a:lnTo>
                    <a:pt x="2103119" y="0"/>
                  </a:lnTo>
                  <a:lnTo>
                    <a:pt x="2103119" y="291153"/>
                  </a:lnTo>
                  <a:cubicBezTo>
                    <a:pt x="2103119" y="568037"/>
                    <a:pt x="2327578" y="792496"/>
                    <a:pt x="2604462" y="792496"/>
                  </a:cubicBezTo>
                  <a:cubicBezTo>
                    <a:pt x="2881346" y="792496"/>
                    <a:pt x="3105805" y="568037"/>
                    <a:pt x="3105805" y="291153"/>
                  </a:cubicBezTo>
                  <a:lnTo>
                    <a:pt x="3105805" y="0"/>
                  </a:lnTo>
                  <a:lnTo>
                    <a:pt x="4329349" y="0"/>
                  </a:lnTo>
                  <a:lnTo>
                    <a:pt x="4329349" y="1312757"/>
                  </a:lnTo>
                  <a:lnTo>
                    <a:pt x="4032817" y="1312757"/>
                  </a:lnTo>
                  <a:cubicBezTo>
                    <a:pt x="3755933" y="1312757"/>
                    <a:pt x="3531474" y="1537216"/>
                    <a:pt x="3531474" y="1814100"/>
                  </a:cubicBezTo>
                  <a:cubicBezTo>
                    <a:pt x="3531474" y="2090984"/>
                    <a:pt x="3755933" y="2315443"/>
                    <a:pt x="4032817" y="2315443"/>
                  </a:cubicBezTo>
                  <a:lnTo>
                    <a:pt x="4329349" y="2315443"/>
                  </a:lnTo>
                  <a:lnTo>
                    <a:pt x="4329349" y="3738282"/>
                  </a:lnTo>
                  <a:lnTo>
                    <a:pt x="3093194" y="3738282"/>
                  </a:lnTo>
                  <a:lnTo>
                    <a:pt x="3093194" y="4043350"/>
                  </a:lnTo>
                  <a:cubicBezTo>
                    <a:pt x="3093194" y="4320234"/>
                    <a:pt x="2868735" y="4544693"/>
                    <a:pt x="2591851" y="4544693"/>
                  </a:cubicBezTo>
                  <a:cubicBezTo>
                    <a:pt x="2314967" y="4544693"/>
                    <a:pt x="2090508" y="4320234"/>
                    <a:pt x="2090508" y="4043350"/>
                  </a:cubicBezTo>
                  <a:lnTo>
                    <a:pt x="2090508" y="3738282"/>
                  </a:lnTo>
                  <a:lnTo>
                    <a:pt x="839837" y="3738282"/>
                  </a:lnTo>
                  <a:lnTo>
                    <a:pt x="839837" y="2334362"/>
                  </a:lnTo>
                  <a:lnTo>
                    <a:pt x="495038" y="2334362"/>
                  </a:lnTo>
                  <a:cubicBezTo>
                    <a:pt x="255811" y="2334362"/>
                    <a:pt x="56218" y="2164672"/>
                    <a:pt x="10057" y="1939092"/>
                  </a:cubicBezTo>
                  <a:lnTo>
                    <a:pt x="0" y="1839325"/>
                  </a:lnTo>
                  <a:lnTo>
                    <a:pt x="10057" y="1739558"/>
                  </a:lnTo>
                  <a:cubicBezTo>
                    <a:pt x="56218" y="1513977"/>
                    <a:pt x="255811" y="1344287"/>
                    <a:pt x="495038" y="1344287"/>
                  </a:cubicBezTo>
                  <a:lnTo>
                    <a:pt x="839837" y="1344287"/>
                  </a:lnTo>
                  <a:close/>
                </a:path>
              </a:pathLst>
            </a:custGeom>
            <a:gradFill>
              <a:gsLst>
                <a:gs pos="5000">
                  <a:schemeClr val="accent1"/>
                </a:gs>
                <a:gs pos="70000">
                  <a:schemeClr val="accent3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  <a:effectLst>
              <a:outerShdw blurRad="254000" dist="127000" dir="54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665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: 圆顶角 84">
            <a:extLst>
              <a:ext uri="{FF2B5EF4-FFF2-40B4-BE49-F238E27FC236}">
                <a16:creationId xmlns:a16="http://schemas.microsoft.com/office/drawing/2014/main" id="{5FA55630-CD03-435E-E242-BA8AA33D134D}"/>
              </a:ext>
            </a:extLst>
          </p:cNvPr>
          <p:cNvSpPr/>
          <p:nvPr/>
        </p:nvSpPr>
        <p:spPr>
          <a:xfrm rot="5400000">
            <a:off x="1224506" y="-926962"/>
            <a:ext cx="573311" cy="3022326"/>
          </a:xfrm>
          <a:prstGeom prst="round2SameRect">
            <a:avLst>
              <a:gd name="adj1" fmla="val 1340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: 圆顶角 85">
            <a:extLst>
              <a:ext uri="{FF2B5EF4-FFF2-40B4-BE49-F238E27FC236}">
                <a16:creationId xmlns:a16="http://schemas.microsoft.com/office/drawing/2014/main" id="{A2BFC196-FF1F-DCA6-0985-AE8C1EA3E1B3}"/>
              </a:ext>
            </a:extLst>
          </p:cNvPr>
          <p:cNvSpPr/>
          <p:nvPr/>
        </p:nvSpPr>
        <p:spPr>
          <a:xfrm rot="5400000">
            <a:off x="2851413" y="536448"/>
            <a:ext cx="573311" cy="9550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: 圆顶角 86">
            <a:extLst>
              <a:ext uri="{FF2B5EF4-FFF2-40B4-BE49-F238E27FC236}">
                <a16:creationId xmlns:a16="http://schemas.microsoft.com/office/drawing/2014/main" id="{CBC2445A-C3D1-0403-C3EE-98FF244547A1}"/>
              </a:ext>
            </a:extLst>
          </p:cNvPr>
          <p:cNvSpPr/>
          <p:nvPr/>
        </p:nvSpPr>
        <p:spPr>
          <a:xfrm rot="5400000">
            <a:off x="3014911" y="536448"/>
            <a:ext cx="573311" cy="9550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: 圆顶角 87">
            <a:extLst>
              <a:ext uri="{FF2B5EF4-FFF2-40B4-BE49-F238E27FC236}">
                <a16:creationId xmlns:a16="http://schemas.microsoft.com/office/drawing/2014/main" id="{194ABEA6-8EBE-86AD-E931-92FD1DF928E3}"/>
              </a:ext>
            </a:extLst>
          </p:cNvPr>
          <p:cNvSpPr/>
          <p:nvPr/>
        </p:nvSpPr>
        <p:spPr>
          <a:xfrm rot="5400000">
            <a:off x="3178409" y="536448"/>
            <a:ext cx="573311" cy="9550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98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pos="415" userDrawn="1">
          <p15:clr>
            <a:srgbClr val="FBAE40"/>
          </p15:clr>
        </p15:guide>
        <p15:guide id="3" pos="7265" userDrawn="1">
          <p15:clr>
            <a:srgbClr val="FBAE40"/>
          </p15:clr>
        </p15:guide>
        <p15:guide id="5" orient="horz" pos="3861" userDrawn="1">
          <p15:clr>
            <a:srgbClr val="FBAE40"/>
          </p15:clr>
        </p15:guide>
        <p15:guide id="7" pos="3840" userDrawn="1">
          <p15:clr>
            <a:srgbClr val="FBAE40"/>
          </p15:clr>
        </p15:guide>
        <p15:guide id="8" orient="horz" pos="2160" userDrawn="1">
          <p15:clr>
            <a:srgbClr val="FBAE40"/>
          </p15:clr>
        </p15:guide>
        <p15:guide id="9" orient="horz" pos="640" userDrawn="1">
          <p15:clr>
            <a:srgbClr val="FBAE40"/>
          </p15:clr>
        </p15:guide>
        <p15:guide id="10" orient="horz" pos="39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8449AC-5431-0069-E2DE-009A3CF2D043}"/>
              </a:ext>
            </a:extLst>
          </p:cNvPr>
          <p:cNvSpPr/>
          <p:nvPr userDrawn="1"/>
        </p:nvSpPr>
        <p:spPr>
          <a:xfrm>
            <a:off x="0" y="0"/>
            <a:ext cx="12192000" cy="4470400"/>
          </a:xfrm>
          <a:prstGeom prst="rect">
            <a:avLst/>
          </a:prstGeom>
          <a:gradFill flip="none" rotWithShape="1">
            <a:gsLst>
              <a:gs pos="99000">
                <a:schemeClr val="accent2">
                  <a:alpha val="79000"/>
                </a:schemeClr>
              </a:gs>
              <a:gs pos="57000">
                <a:schemeClr val="accent2">
                  <a:alpha val="90000"/>
                </a:schemeClr>
              </a:gs>
              <a:gs pos="21000">
                <a:schemeClr val="accent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14FB1853-F4BD-3E6F-86C4-37D6907500E8}"/>
              </a:ext>
            </a:extLst>
          </p:cNvPr>
          <p:cNvSpPr/>
          <p:nvPr userDrawn="1"/>
        </p:nvSpPr>
        <p:spPr>
          <a:xfrm rot="2646569">
            <a:off x="9993100" y="5326267"/>
            <a:ext cx="445597" cy="467039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0"/>
                </a:schemeClr>
              </a:gs>
              <a:gs pos="0">
                <a:schemeClr val="accent1"/>
              </a:gs>
            </a:gsLst>
            <a:lin ang="960000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622437B7-9F4B-76D6-E4BB-B6F6CC857C82}"/>
              </a:ext>
            </a:extLst>
          </p:cNvPr>
          <p:cNvSpPr/>
          <p:nvPr userDrawn="1"/>
        </p:nvSpPr>
        <p:spPr>
          <a:xfrm rot="19516428">
            <a:off x="1327706" y="5052838"/>
            <a:ext cx="955507" cy="1001486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21000"/>
                </a:schemeClr>
              </a:gs>
              <a:gs pos="100000">
                <a:schemeClr val="accent1"/>
              </a:gs>
            </a:gsLst>
            <a:lin ang="1440000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61E2C0D-7D91-98C4-E06E-EA8259C87C65}"/>
              </a:ext>
            </a:extLst>
          </p:cNvPr>
          <p:cNvSpPr/>
          <p:nvPr userDrawn="1"/>
        </p:nvSpPr>
        <p:spPr>
          <a:xfrm rot="2507760">
            <a:off x="7525266" y="4798419"/>
            <a:ext cx="990257" cy="1039513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46000">
                <a:schemeClr val="accent3"/>
              </a:gs>
              <a:gs pos="0">
                <a:schemeClr val="accent1"/>
              </a:gs>
              <a:gs pos="100000">
                <a:schemeClr val="accent1"/>
              </a:gs>
            </a:gsLst>
            <a:lin ang="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5A748AF-7614-6720-BEC3-A6BB169AA787}"/>
              </a:ext>
            </a:extLst>
          </p:cNvPr>
          <p:cNvSpPr/>
          <p:nvPr userDrawn="1"/>
        </p:nvSpPr>
        <p:spPr>
          <a:xfrm rot="1733963">
            <a:off x="6977657" y="5856871"/>
            <a:ext cx="432661" cy="454181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22225"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83D6D80-92C4-B75A-73BA-D764AA0FD7D1}"/>
              </a:ext>
            </a:extLst>
          </p:cNvPr>
          <p:cNvSpPr/>
          <p:nvPr userDrawn="1"/>
        </p:nvSpPr>
        <p:spPr>
          <a:xfrm rot="4684847">
            <a:off x="3731160" y="4938740"/>
            <a:ext cx="1039610" cy="100086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3">
                  <a:alpha val="4000"/>
                </a:schemeClr>
              </a:gs>
            </a:gsLst>
            <a:lin ang="0" scaled="0"/>
          </a:gra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B6E6741D-0B88-544D-89B0-4B5F3601BDE4}"/>
              </a:ext>
            </a:extLst>
          </p:cNvPr>
          <p:cNvSpPr/>
          <p:nvPr userDrawn="1"/>
        </p:nvSpPr>
        <p:spPr>
          <a:xfrm rot="2646569">
            <a:off x="5186338" y="5815769"/>
            <a:ext cx="713968" cy="709800"/>
          </a:xfrm>
          <a:custGeom>
            <a:avLst/>
            <a:gdLst>
              <a:gd name="connsiteX0" fmla="*/ 839837 w 4329349"/>
              <a:gd name="connsiteY0" fmla="*/ 0 h 4544693"/>
              <a:gd name="connsiteX1" fmla="*/ 2103119 w 4329349"/>
              <a:gd name="connsiteY1" fmla="*/ 0 h 4544693"/>
              <a:gd name="connsiteX2" fmla="*/ 2103119 w 4329349"/>
              <a:gd name="connsiteY2" fmla="*/ 291153 h 4544693"/>
              <a:gd name="connsiteX3" fmla="*/ 2604462 w 4329349"/>
              <a:gd name="connsiteY3" fmla="*/ 792496 h 4544693"/>
              <a:gd name="connsiteX4" fmla="*/ 3105805 w 4329349"/>
              <a:gd name="connsiteY4" fmla="*/ 291153 h 4544693"/>
              <a:gd name="connsiteX5" fmla="*/ 3105805 w 4329349"/>
              <a:gd name="connsiteY5" fmla="*/ 0 h 4544693"/>
              <a:gd name="connsiteX6" fmla="*/ 4329349 w 4329349"/>
              <a:gd name="connsiteY6" fmla="*/ 0 h 4544693"/>
              <a:gd name="connsiteX7" fmla="*/ 4329349 w 4329349"/>
              <a:gd name="connsiteY7" fmla="*/ 1312757 h 4544693"/>
              <a:gd name="connsiteX8" fmla="*/ 4032817 w 4329349"/>
              <a:gd name="connsiteY8" fmla="*/ 1312757 h 4544693"/>
              <a:gd name="connsiteX9" fmla="*/ 3531474 w 4329349"/>
              <a:gd name="connsiteY9" fmla="*/ 1814100 h 4544693"/>
              <a:gd name="connsiteX10" fmla="*/ 4032817 w 4329349"/>
              <a:gd name="connsiteY10" fmla="*/ 2315443 h 4544693"/>
              <a:gd name="connsiteX11" fmla="*/ 4329349 w 4329349"/>
              <a:gd name="connsiteY11" fmla="*/ 2315443 h 4544693"/>
              <a:gd name="connsiteX12" fmla="*/ 4329349 w 4329349"/>
              <a:gd name="connsiteY12" fmla="*/ 3738282 h 4544693"/>
              <a:gd name="connsiteX13" fmla="*/ 3093194 w 4329349"/>
              <a:gd name="connsiteY13" fmla="*/ 3738282 h 4544693"/>
              <a:gd name="connsiteX14" fmla="*/ 3093194 w 4329349"/>
              <a:gd name="connsiteY14" fmla="*/ 4043350 h 4544693"/>
              <a:gd name="connsiteX15" fmla="*/ 2591851 w 4329349"/>
              <a:gd name="connsiteY15" fmla="*/ 4544693 h 4544693"/>
              <a:gd name="connsiteX16" fmla="*/ 2090508 w 4329349"/>
              <a:gd name="connsiteY16" fmla="*/ 4043350 h 4544693"/>
              <a:gd name="connsiteX17" fmla="*/ 2090508 w 4329349"/>
              <a:gd name="connsiteY17" fmla="*/ 3738282 h 4544693"/>
              <a:gd name="connsiteX18" fmla="*/ 839837 w 4329349"/>
              <a:gd name="connsiteY18" fmla="*/ 3738282 h 4544693"/>
              <a:gd name="connsiteX19" fmla="*/ 839837 w 4329349"/>
              <a:gd name="connsiteY19" fmla="*/ 2334362 h 4544693"/>
              <a:gd name="connsiteX20" fmla="*/ 495038 w 4329349"/>
              <a:gd name="connsiteY20" fmla="*/ 2334362 h 4544693"/>
              <a:gd name="connsiteX21" fmla="*/ 10057 w 4329349"/>
              <a:gd name="connsiteY21" fmla="*/ 1939092 h 4544693"/>
              <a:gd name="connsiteX22" fmla="*/ 0 w 4329349"/>
              <a:gd name="connsiteY22" fmla="*/ 1839325 h 4544693"/>
              <a:gd name="connsiteX23" fmla="*/ 10057 w 4329349"/>
              <a:gd name="connsiteY23" fmla="*/ 1739558 h 4544693"/>
              <a:gd name="connsiteX24" fmla="*/ 495038 w 4329349"/>
              <a:gd name="connsiteY24" fmla="*/ 1344287 h 4544693"/>
              <a:gd name="connsiteX25" fmla="*/ 839837 w 4329349"/>
              <a:gd name="connsiteY25" fmla="*/ 1344287 h 454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329349" h="4544693">
                <a:moveTo>
                  <a:pt x="839837" y="0"/>
                </a:moveTo>
                <a:lnTo>
                  <a:pt x="2103119" y="0"/>
                </a:lnTo>
                <a:lnTo>
                  <a:pt x="2103119" y="291153"/>
                </a:lnTo>
                <a:cubicBezTo>
                  <a:pt x="2103119" y="568037"/>
                  <a:pt x="2327578" y="792496"/>
                  <a:pt x="2604462" y="792496"/>
                </a:cubicBezTo>
                <a:cubicBezTo>
                  <a:pt x="2881346" y="792496"/>
                  <a:pt x="3105805" y="568037"/>
                  <a:pt x="3105805" y="291153"/>
                </a:cubicBezTo>
                <a:lnTo>
                  <a:pt x="3105805" y="0"/>
                </a:lnTo>
                <a:lnTo>
                  <a:pt x="4329349" y="0"/>
                </a:lnTo>
                <a:lnTo>
                  <a:pt x="4329349" y="1312757"/>
                </a:lnTo>
                <a:lnTo>
                  <a:pt x="4032817" y="1312757"/>
                </a:lnTo>
                <a:cubicBezTo>
                  <a:pt x="3755933" y="1312757"/>
                  <a:pt x="3531474" y="1537216"/>
                  <a:pt x="3531474" y="1814100"/>
                </a:cubicBezTo>
                <a:cubicBezTo>
                  <a:pt x="3531474" y="2090984"/>
                  <a:pt x="3755933" y="2315443"/>
                  <a:pt x="4032817" y="2315443"/>
                </a:cubicBezTo>
                <a:lnTo>
                  <a:pt x="4329349" y="2315443"/>
                </a:lnTo>
                <a:lnTo>
                  <a:pt x="4329349" y="3738282"/>
                </a:lnTo>
                <a:lnTo>
                  <a:pt x="3093194" y="3738282"/>
                </a:lnTo>
                <a:lnTo>
                  <a:pt x="3093194" y="4043350"/>
                </a:lnTo>
                <a:cubicBezTo>
                  <a:pt x="3093194" y="4320234"/>
                  <a:pt x="2868735" y="4544693"/>
                  <a:pt x="2591851" y="4544693"/>
                </a:cubicBezTo>
                <a:cubicBezTo>
                  <a:pt x="2314967" y="4544693"/>
                  <a:pt x="2090508" y="4320234"/>
                  <a:pt x="2090508" y="4043350"/>
                </a:cubicBezTo>
                <a:lnTo>
                  <a:pt x="2090508" y="3738282"/>
                </a:lnTo>
                <a:lnTo>
                  <a:pt x="839837" y="3738282"/>
                </a:lnTo>
                <a:lnTo>
                  <a:pt x="839837" y="2334362"/>
                </a:lnTo>
                <a:lnTo>
                  <a:pt x="495038" y="2334362"/>
                </a:lnTo>
                <a:cubicBezTo>
                  <a:pt x="255811" y="2334362"/>
                  <a:pt x="56218" y="2164672"/>
                  <a:pt x="10057" y="1939092"/>
                </a:cubicBezTo>
                <a:lnTo>
                  <a:pt x="0" y="1839325"/>
                </a:lnTo>
                <a:lnTo>
                  <a:pt x="10057" y="1739558"/>
                </a:lnTo>
                <a:cubicBezTo>
                  <a:pt x="56218" y="1513977"/>
                  <a:pt x="255811" y="1344287"/>
                  <a:pt x="495038" y="1344287"/>
                </a:cubicBezTo>
                <a:lnTo>
                  <a:pt x="839837" y="1344287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1"/>
              </a:gs>
            </a:gsLst>
            <a:lin ang="9600000" scaled="0"/>
          </a:gradFill>
          <a:ln w="22225"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50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1" r:id="rId3"/>
    <p:sldLayoutId id="2147483680" r:id="rId4"/>
    <p:sldLayoutId id="2147483676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video" Target="NUL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4880F2E-EFA5-117C-2BA3-E4C1E26F8C26}"/>
              </a:ext>
            </a:extLst>
          </p:cNvPr>
          <p:cNvGrpSpPr/>
          <p:nvPr/>
        </p:nvGrpSpPr>
        <p:grpSpPr>
          <a:xfrm>
            <a:off x="480783" y="2636157"/>
            <a:ext cx="12440636" cy="4693510"/>
            <a:chOff x="480783" y="2636157"/>
            <a:chExt cx="12440636" cy="469351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5DF5B254-D91F-F6CB-ACDB-352DF0BFC028}"/>
                </a:ext>
              </a:extLst>
            </p:cNvPr>
            <p:cNvSpPr txBox="1"/>
            <p:nvPr/>
          </p:nvSpPr>
          <p:spPr>
            <a:xfrm>
              <a:off x="6867459" y="6129338"/>
              <a:ext cx="605396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7200">
                  <a:ln>
                    <a:gradFill>
                      <a:gsLst>
                        <a:gs pos="0">
                          <a:schemeClr val="accent1"/>
                        </a:gs>
                        <a:gs pos="83000">
                          <a:srgbClr val="C6CED1">
                            <a:alpha val="19000"/>
                          </a:srgbClr>
                        </a:gs>
                        <a:gs pos="60000">
                          <a:srgbClr val="9DA5A8">
                            <a:alpha val="0"/>
                          </a:srgb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</a:defRPr>
              </a:lvl1pPr>
            </a:lstStyle>
            <a:p>
              <a:r>
                <a:rPr lang="en-US" altLang="zh-CN" dirty="0">
                  <a:ln>
                    <a:gradFill>
                      <a:gsLst>
                        <a:gs pos="0">
                          <a:schemeClr val="accent4"/>
                        </a:gs>
                        <a:gs pos="52100">
                          <a:srgbClr val="D66763">
                            <a:alpha val="0"/>
                          </a:srgb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a:rPr>
                <a:t>SUMMARY</a:t>
              </a:r>
              <a:endParaRPr lang="zh-CN" altLang="en-US" dirty="0">
                <a:ln>
                  <a:gradFill>
                    <a:gsLst>
                      <a:gs pos="0">
                        <a:schemeClr val="accent4"/>
                      </a:gs>
                      <a:gs pos="52100">
                        <a:srgbClr val="D66763">
                          <a:alpha val="0"/>
                        </a:srgb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18974DE-4BB0-0F83-AD4C-11CBF3D9F454}"/>
                </a:ext>
              </a:extLst>
            </p:cNvPr>
            <p:cNvSpPr txBox="1"/>
            <p:nvPr/>
          </p:nvSpPr>
          <p:spPr>
            <a:xfrm>
              <a:off x="480783" y="6129338"/>
              <a:ext cx="459072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ln>
                    <a:gradFill>
                      <a:gsLst>
                        <a:gs pos="0">
                          <a:schemeClr val="accent4"/>
                        </a:gs>
                        <a:gs pos="52100">
                          <a:srgbClr val="D66763">
                            <a:alpha val="0"/>
                          </a:srgbClr>
                        </a:gs>
                        <a:gs pos="100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</a:rPr>
                <a:t>ANNUAL</a:t>
              </a:r>
              <a:endParaRPr lang="zh-CN" altLang="en-US" sz="7200" dirty="0">
                <a:ln>
                  <a:gradFill>
                    <a:gsLst>
                      <a:gs pos="0">
                        <a:schemeClr val="accent4"/>
                      </a:gs>
                      <a:gs pos="52100">
                        <a:srgbClr val="D66763">
                          <a:alpha val="0"/>
                        </a:srgbClr>
                      </a:gs>
                      <a:gs pos="100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32715D0-1FA5-901E-B10B-CBA41D584E80}"/>
                </a:ext>
              </a:extLst>
            </p:cNvPr>
            <p:cNvGrpSpPr/>
            <p:nvPr/>
          </p:nvGrpSpPr>
          <p:grpSpPr>
            <a:xfrm>
              <a:off x="658813" y="2636157"/>
              <a:ext cx="5660571" cy="3032603"/>
              <a:chOff x="658813" y="2636157"/>
              <a:chExt cx="5660571" cy="3032603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866725A9-8D1A-2BE9-7D15-D6EBE0CFF1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6450" y="2636157"/>
                <a:ext cx="5289550" cy="12700"/>
              </a:xfrm>
              <a:prstGeom prst="line">
                <a:avLst/>
              </a:prstGeom>
              <a:ln>
                <a:gradFill>
                  <a:gsLst>
                    <a:gs pos="0">
                      <a:schemeClr val="accent1"/>
                    </a:gs>
                    <a:gs pos="26000">
                      <a:schemeClr val="accent4"/>
                    </a:gs>
                    <a:gs pos="100000">
                      <a:schemeClr val="accent1"/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标题 4">
                <a:extLst>
                  <a:ext uri="{FF2B5EF4-FFF2-40B4-BE49-F238E27FC236}">
                    <a16:creationId xmlns:a16="http://schemas.microsoft.com/office/drawing/2014/main" id="{F62B2D89-25CD-0095-3300-933FA20091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813" y="2721114"/>
                <a:ext cx="5660571" cy="70788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zh-CN" altLang="en-US"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4000" dirty="0">
                    <a:gradFill>
                      <a:gsLst>
                        <a:gs pos="100000">
                          <a:schemeClr val="accent3"/>
                        </a:gs>
                        <a:gs pos="0">
                          <a:schemeClr val="accent1"/>
                        </a:gs>
                      </a:gsLst>
                      <a:lin ang="0" scaled="0"/>
                    </a:gradFill>
                    <a:latin typeface="+mj-ea"/>
                  </a:rPr>
                  <a:t>银行存贷利率</a:t>
                </a:r>
                <a:r>
                  <a:rPr lang="en-US" altLang="zh-CN" sz="4000" dirty="0">
                    <a:gradFill>
                      <a:gsLst>
                        <a:gs pos="100000">
                          <a:schemeClr val="accent3"/>
                        </a:gs>
                        <a:gs pos="0">
                          <a:schemeClr val="accent1"/>
                        </a:gs>
                      </a:gsLst>
                      <a:lin ang="0" scaled="0"/>
                    </a:gradFill>
                    <a:latin typeface="+mj-ea"/>
                  </a:rPr>
                  <a:t>AI</a:t>
                </a:r>
                <a:r>
                  <a:rPr lang="zh-CN" altLang="en-US" sz="4000" dirty="0">
                    <a:gradFill>
                      <a:gsLst>
                        <a:gs pos="100000">
                          <a:schemeClr val="accent3"/>
                        </a:gs>
                        <a:gs pos="0">
                          <a:schemeClr val="accent1"/>
                        </a:gs>
                      </a:gsLst>
                      <a:lin ang="0" scaled="0"/>
                    </a:gradFill>
                    <a:latin typeface="+mj-ea"/>
                  </a:rPr>
                  <a:t>助手</a:t>
                </a:r>
              </a:p>
            </p:txBody>
          </p:sp>
          <p:sp>
            <p:nvSpPr>
              <p:cNvPr id="10" name="文本占位符 6">
                <a:extLst>
                  <a:ext uri="{FF2B5EF4-FFF2-40B4-BE49-F238E27FC236}">
                    <a16:creationId xmlns:a16="http://schemas.microsoft.com/office/drawing/2014/main" id="{EEBE2913-524D-B403-15EE-EF8BD7898C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400" y="5375153"/>
                <a:ext cx="2296160" cy="29360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869D50B-96BC-B6CD-1FE8-9861AC5222B0}"/>
                  </a:ext>
                </a:extLst>
              </p:cNvPr>
              <p:cNvSpPr txBox="1"/>
              <p:nvPr/>
            </p:nvSpPr>
            <p:spPr>
              <a:xfrm>
                <a:off x="658813" y="3331980"/>
                <a:ext cx="5514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accent3"/>
                    </a:solidFill>
                    <a:latin typeface="+mj-lt"/>
                  </a:rPr>
                  <a:t>AI</a:t>
                </a:r>
                <a:r>
                  <a:rPr lang="zh-CN" altLang="en-US" sz="1600" dirty="0">
                    <a:solidFill>
                      <a:schemeClr val="accent3"/>
                    </a:solidFill>
                    <a:latin typeface="+mj-lt"/>
                  </a:rPr>
                  <a:t>时代下的全能助手</a:t>
                </a:r>
              </a:p>
            </p:txBody>
          </p:sp>
        </p:grpSp>
      </p:grpSp>
      <p:pic>
        <p:nvPicPr>
          <p:cNvPr id="27" name="图片 26" descr="图标&#10;&#10;描述已自动生成">
            <a:extLst>
              <a:ext uri="{FF2B5EF4-FFF2-40B4-BE49-F238E27FC236}">
                <a16:creationId xmlns:a16="http://schemas.microsoft.com/office/drawing/2014/main" id="{3D717091-3BF7-4E6D-A801-B4122B903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1" y="202096"/>
            <a:ext cx="628329" cy="62832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10103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EA07875-F266-3079-5985-9A8BC3F26096}"/>
              </a:ext>
            </a:extLst>
          </p:cNvPr>
          <p:cNvGrpSpPr/>
          <p:nvPr/>
        </p:nvGrpSpPr>
        <p:grpSpPr>
          <a:xfrm>
            <a:off x="130628" y="2027151"/>
            <a:ext cx="12440636" cy="5081055"/>
            <a:chOff x="130628" y="2027151"/>
            <a:chExt cx="12440636" cy="508105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5C12569-BE75-4E3F-9FC0-807140540753}"/>
                </a:ext>
              </a:extLst>
            </p:cNvPr>
            <p:cNvSpPr txBox="1"/>
            <p:nvPr/>
          </p:nvSpPr>
          <p:spPr>
            <a:xfrm>
              <a:off x="6517304" y="5907877"/>
              <a:ext cx="605396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7200">
                  <a:ln>
                    <a:gradFill>
                      <a:gsLst>
                        <a:gs pos="0">
                          <a:schemeClr val="accent1"/>
                        </a:gs>
                        <a:gs pos="83000">
                          <a:srgbClr val="C6CED1">
                            <a:alpha val="19000"/>
                          </a:srgbClr>
                        </a:gs>
                        <a:gs pos="60000">
                          <a:srgbClr val="9DA5A8">
                            <a:alpha val="0"/>
                          </a:srgbClr>
                        </a:gs>
                        <a:gs pos="100000">
                          <a:schemeClr val="accent1">
                            <a:lumMod val="30000"/>
                            <a:lumOff val="70000"/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+mj-lt"/>
                </a:defRPr>
              </a:lvl1pPr>
            </a:lstStyle>
            <a:p>
              <a:r>
                <a:rPr lang="en-US" altLang="zh-CN" dirty="0">
                  <a:ln>
                    <a:gradFill>
                      <a:gsLst>
                        <a:gs pos="0">
                          <a:schemeClr val="accent1"/>
                        </a:gs>
                        <a:gs pos="53430">
                          <a:schemeClr val="accent2"/>
                        </a:gs>
                        <a:gs pos="78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a:rPr>
                <a:t>SUMMARY</a:t>
              </a:r>
              <a:endParaRPr lang="zh-CN" altLang="en-US" dirty="0">
                <a:ln>
                  <a:gradFill>
                    <a:gsLst>
                      <a:gs pos="0">
                        <a:schemeClr val="accent1"/>
                      </a:gs>
                      <a:gs pos="53430">
                        <a:schemeClr val="accent2"/>
                      </a:gs>
                      <a:gs pos="78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0976C7D-B2FC-F8D9-197B-FEDCF360F02F}"/>
                </a:ext>
              </a:extLst>
            </p:cNvPr>
            <p:cNvSpPr txBox="1"/>
            <p:nvPr/>
          </p:nvSpPr>
          <p:spPr>
            <a:xfrm>
              <a:off x="130628" y="5907877"/>
              <a:ext cx="4590722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7200">
                  <a:ln>
                    <a:gradFill>
                      <a:gsLst>
                        <a:gs pos="0">
                          <a:srgbClr val="3948A6"/>
                        </a:gs>
                        <a:gs pos="78000">
                          <a:srgbClr val="505FBE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+mj-lt"/>
                </a:defRPr>
              </a:lvl1pPr>
            </a:lstStyle>
            <a:p>
              <a:r>
                <a:rPr lang="en-US" altLang="zh-CN" dirty="0">
                  <a:ln>
                    <a:gradFill>
                      <a:gsLst>
                        <a:gs pos="0">
                          <a:schemeClr val="accent1"/>
                        </a:gs>
                        <a:gs pos="53430">
                          <a:schemeClr val="accent2"/>
                        </a:gs>
                        <a:gs pos="78000">
                          <a:schemeClr val="accent3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</a:rPr>
                <a:t>ANNUAL</a:t>
              </a:r>
              <a:endParaRPr lang="zh-CN" altLang="en-US" dirty="0">
                <a:ln>
                  <a:gradFill>
                    <a:gsLst>
                      <a:gs pos="0">
                        <a:schemeClr val="accent1"/>
                      </a:gs>
                      <a:gs pos="53430">
                        <a:schemeClr val="accent2"/>
                      </a:gs>
                      <a:gs pos="78000">
                        <a:schemeClr val="accent3">
                          <a:alpha val="0"/>
                        </a:schemeClr>
                      </a:gs>
                    </a:gsLst>
                    <a:lin ang="5400000" scaled="1"/>
                  </a:gradFill>
                </a:ln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1CB4C9D-242D-3408-5A62-AAC026F9EF45}"/>
                </a:ext>
              </a:extLst>
            </p:cNvPr>
            <p:cNvGrpSpPr/>
            <p:nvPr/>
          </p:nvGrpSpPr>
          <p:grpSpPr>
            <a:xfrm>
              <a:off x="4301332" y="2027151"/>
              <a:ext cx="3589337" cy="915262"/>
              <a:chOff x="4301332" y="2027151"/>
              <a:chExt cx="3589337" cy="915262"/>
            </a:xfrm>
          </p:grpSpPr>
          <p:sp>
            <p:nvSpPr>
              <p:cNvPr id="6" name="标题 4">
                <a:extLst>
                  <a:ext uri="{FF2B5EF4-FFF2-40B4-BE49-F238E27FC236}">
                    <a16:creationId xmlns:a16="http://schemas.microsoft.com/office/drawing/2014/main" id="{6050BC64-AC2C-A4C4-BED5-4329A8372A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1332" y="2027151"/>
                <a:ext cx="3589337" cy="70788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zh-CN" altLang="en-US"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zh-CN" altLang="en-US" sz="4000" dirty="0">
                    <a:solidFill>
                      <a:srgbClr val="FFFFFF"/>
                    </a:solidFill>
                    <a:latin typeface="+mj-ea"/>
                  </a:rPr>
                  <a:t>感谢大家聆听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49BDB94-6796-CE9F-EE70-802E9E18022A}"/>
                  </a:ext>
                </a:extLst>
              </p:cNvPr>
              <p:cNvSpPr txBox="1"/>
              <p:nvPr/>
            </p:nvSpPr>
            <p:spPr>
              <a:xfrm>
                <a:off x="4567238" y="2603859"/>
                <a:ext cx="30575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1600" dirty="0">
                    <a:solidFill>
                      <a:srgbClr val="FFFFFF"/>
                    </a:solidFill>
                    <a:latin typeface="+mj-lt"/>
                  </a:rPr>
                  <a:t>Thanks for listening</a:t>
                </a:r>
                <a:endParaRPr lang="zh-CN" altLang="en-US" sz="1600" dirty="0">
                  <a:solidFill>
                    <a:srgbClr val="FFFFFF"/>
                  </a:solidFill>
                  <a:latin typeface="+mj-lt"/>
                </a:endParaRPr>
              </a:p>
            </p:txBody>
          </p:sp>
        </p:grpSp>
      </p:grpSp>
      <p:pic>
        <p:nvPicPr>
          <p:cNvPr id="21" name="图片 20" descr="图标&#10;&#10;描述已自动生成">
            <a:extLst>
              <a:ext uri="{FF2B5EF4-FFF2-40B4-BE49-F238E27FC236}">
                <a16:creationId xmlns:a16="http://schemas.microsoft.com/office/drawing/2014/main" id="{EEC549A7-4D39-4F7F-88D1-72C85B3AD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1" y="202096"/>
            <a:ext cx="628329" cy="62832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39313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EE9DE54-EAB1-4D2E-BEA4-35C9719E13C4}"/>
              </a:ext>
            </a:extLst>
          </p:cNvPr>
          <p:cNvGrpSpPr/>
          <p:nvPr/>
        </p:nvGrpSpPr>
        <p:grpSpPr>
          <a:xfrm>
            <a:off x="39921" y="1817097"/>
            <a:ext cx="11533188" cy="5040903"/>
            <a:chOff x="0" y="2801258"/>
            <a:chExt cx="11533188" cy="4056743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F6D37A5C-832D-26EC-E570-51CD50F234CD}"/>
                </a:ext>
              </a:extLst>
            </p:cNvPr>
            <p:cNvSpPr/>
            <p:nvPr/>
          </p:nvSpPr>
          <p:spPr>
            <a:xfrm>
              <a:off x="0" y="2801258"/>
              <a:ext cx="5486400" cy="4056743"/>
            </a:xfrm>
            <a:custGeom>
              <a:avLst/>
              <a:gdLst>
                <a:gd name="connsiteX0" fmla="*/ 1886857 w 5486400"/>
                <a:gd name="connsiteY0" fmla="*/ 0 h 4056743"/>
                <a:gd name="connsiteX1" fmla="*/ 5486400 w 5486400"/>
                <a:gd name="connsiteY1" fmla="*/ 3599543 h 4056743"/>
                <a:gd name="connsiteX2" fmla="*/ 5467816 w 5486400"/>
                <a:gd name="connsiteY2" fmla="*/ 3967576 h 4056743"/>
                <a:gd name="connsiteX3" fmla="*/ 5454208 w 5486400"/>
                <a:gd name="connsiteY3" fmla="*/ 4056743 h 4056743"/>
                <a:gd name="connsiteX4" fmla="*/ 0 w 5486400"/>
                <a:gd name="connsiteY4" fmla="*/ 4056743 h 4056743"/>
                <a:gd name="connsiteX5" fmla="*/ 0 w 5486400"/>
                <a:gd name="connsiteY5" fmla="*/ 538392 h 4056743"/>
                <a:gd name="connsiteX6" fmla="*/ 171101 w 5486400"/>
                <a:gd name="connsiteY6" fmla="*/ 434446 h 4056743"/>
                <a:gd name="connsiteX7" fmla="*/ 1886857 w 5486400"/>
                <a:gd name="connsiteY7" fmla="*/ 0 h 405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6400" h="4056743">
                  <a:moveTo>
                    <a:pt x="1886857" y="0"/>
                  </a:moveTo>
                  <a:cubicBezTo>
                    <a:pt x="3874830" y="0"/>
                    <a:pt x="5486400" y="1611570"/>
                    <a:pt x="5486400" y="3599543"/>
                  </a:cubicBezTo>
                  <a:cubicBezTo>
                    <a:pt x="5486400" y="3723792"/>
                    <a:pt x="5480105" y="3846570"/>
                    <a:pt x="5467816" y="3967576"/>
                  </a:cubicBezTo>
                  <a:lnTo>
                    <a:pt x="5454208" y="4056743"/>
                  </a:lnTo>
                  <a:lnTo>
                    <a:pt x="0" y="4056743"/>
                  </a:lnTo>
                  <a:lnTo>
                    <a:pt x="0" y="538392"/>
                  </a:lnTo>
                  <a:lnTo>
                    <a:pt x="171101" y="434446"/>
                  </a:lnTo>
                  <a:cubicBezTo>
                    <a:pt x="681132" y="157380"/>
                    <a:pt x="1265616" y="0"/>
                    <a:pt x="1886857" y="0"/>
                  </a:cubicBezTo>
                  <a:close/>
                </a:path>
              </a:pathLst>
            </a:custGeom>
            <a:blipFill dpi="0" rotWithShape="1">
              <a:blip r:embed="rId2" cstate="email">
                <a:lum bright="70000" contrast="-70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-1289050" ty="-7620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99AD601-B8BC-FFC6-88B5-297ACAB6CB76}"/>
                </a:ext>
              </a:extLst>
            </p:cNvPr>
            <p:cNvGrpSpPr/>
            <p:nvPr/>
          </p:nvGrpSpPr>
          <p:grpSpPr>
            <a:xfrm>
              <a:off x="1291771" y="3018529"/>
              <a:ext cx="10241417" cy="2733438"/>
              <a:chOff x="1291771" y="3018529"/>
              <a:chExt cx="10241417" cy="2733438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3806D928-F43E-54A6-90F3-9A70639A84CC}"/>
                  </a:ext>
                </a:extLst>
              </p:cNvPr>
              <p:cNvGrpSpPr/>
              <p:nvPr/>
            </p:nvGrpSpPr>
            <p:grpSpPr>
              <a:xfrm>
                <a:off x="1291771" y="4180115"/>
                <a:ext cx="10241417" cy="1571852"/>
                <a:chOff x="1291771" y="4180115"/>
                <a:chExt cx="10241417" cy="1571852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F1A6E9E6-DD51-DD27-27C1-A84731F74423}"/>
                    </a:ext>
                  </a:extLst>
                </p:cNvPr>
                <p:cNvGrpSpPr/>
                <p:nvPr/>
              </p:nvGrpSpPr>
              <p:grpSpPr>
                <a:xfrm>
                  <a:off x="1291771" y="4180115"/>
                  <a:ext cx="3120572" cy="1571852"/>
                  <a:chOff x="1291771" y="4180115"/>
                  <a:chExt cx="3120572" cy="1571852"/>
                </a:xfrm>
              </p:grpSpPr>
              <p:grpSp>
                <p:nvGrpSpPr>
                  <p:cNvPr id="62" name="组合 61">
                    <a:extLst>
                      <a:ext uri="{FF2B5EF4-FFF2-40B4-BE49-F238E27FC236}">
                        <a16:creationId xmlns:a16="http://schemas.microsoft.com/office/drawing/2014/main" id="{26A6EEB9-AB8A-90E2-B700-4D59EA2C7AD9}"/>
                      </a:ext>
                    </a:extLst>
                  </p:cNvPr>
                  <p:cNvGrpSpPr/>
                  <p:nvPr/>
                </p:nvGrpSpPr>
                <p:grpSpPr>
                  <a:xfrm>
                    <a:off x="1291771" y="4180115"/>
                    <a:ext cx="3120572" cy="1571852"/>
                    <a:chOff x="1291771" y="4180115"/>
                    <a:chExt cx="3120572" cy="1571852"/>
                  </a:xfrm>
                </p:grpSpPr>
                <p:grpSp>
                  <p:nvGrpSpPr>
                    <p:cNvPr id="64" name="组合 63">
                      <a:extLst>
                        <a:ext uri="{FF2B5EF4-FFF2-40B4-BE49-F238E27FC236}">
                          <a16:creationId xmlns:a16="http://schemas.microsoft.com/office/drawing/2014/main" id="{75632B5D-5137-3FA8-8657-ECC9755097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1771" y="4180115"/>
                      <a:ext cx="3120572" cy="1571852"/>
                      <a:chOff x="1291771" y="4180115"/>
                      <a:chExt cx="3120572" cy="1571852"/>
                    </a:xfrm>
                  </p:grpSpPr>
                  <p:grpSp>
                    <p:nvGrpSpPr>
                      <p:cNvPr id="67" name="组合 66">
                        <a:extLst>
                          <a:ext uri="{FF2B5EF4-FFF2-40B4-BE49-F238E27FC236}">
                            <a16:creationId xmlns:a16="http://schemas.microsoft.com/office/drawing/2014/main" id="{2DCEF08E-C437-E3F9-DD5A-432BA47F5F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91771" y="4180115"/>
                        <a:ext cx="3120572" cy="1571852"/>
                        <a:chOff x="1291771" y="4180115"/>
                        <a:chExt cx="3120572" cy="1571852"/>
                      </a:xfrm>
                    </p:grpSpPr>
                    <p:sp>
                      <p:nvSpPr>
                        <p:cNvPr id="69" name="任意多边形: 形状 68">
                          <a:extLst>
                            <a:ext uri="{FF2B5EF4-FFF2-40B4-BE49-F238E27FC236}">
                              <a16:creationId xmlns:a16="http://schemas.microsoft.com/office/drawing/2014/main" id="{3C578A3B-0F4C-6F65-1B7B-C73875851D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1771" y="4180116"/>
                          <a:ext cx="218924" cy="226855"/>
                        </a:xfrm>
                        <a:custGeom>
                          <a:avLst/>
                          <a:gdLst>
                            <a:gd name="connsiteX0" fmla="*/ 0 w 218924"/>
                            <a:gd name="connsiteY0" fmla="*/ 0 h 226855"/>
                            <a:gd name="connsiteX1" fmla="*/ 218924 w 218924"/>
                            <a:gd name="connsiteY1" fmla="*/ 0 h 226855"/>
                            <a:gd name="connsiteX2" fmla="*/ 0 w 218924"/>
                            <a:gd name="connsiteY2" fmla="*/ 226855 h 226855"/>
                            <a:gd name="connsiteX3" fmla="*/ 0 w 218924"/>
                            <a:gd name="connsiteY3" fmla="*/ 0 h 2268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18924" h="226855">
                              <a:moveTo>
                                <a:pt x="0" y="0"/>
                              </a:moveTo>
                              <a:lnTo>
                                <a:pt x="218924" y="0"/>
                              </a:lnTo>
                              <a:lnTo>
                                <a:pt x="0" y="226855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9050">
                          <a:gradFill>
                            <a:gsLst>
                              <a:gs pos="0">
                                <a:schemeClr val="accent1"/>
                              </a:gs>
                              <a:gs pos="57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  <a:alpha val="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  <a:alpha val="0"/>
                                </a:schemeClr>
                              </a:gs>
                            </a:gsLst>
                            <a:lin ang="2700000" scaled="0"/>
                          </a:gradFill>
                        </a:ln>
                        <a:effectLst>
                          <a:outerShdw blurRad="254000" dist="127000" dir="5400000" algn="t" rotWithShape="0">
                            <a:schemeClr val="accent1">
                              <a:alpha val="3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grpSp>
                      <p:nvGrpSpPr>
                        <p:cNvPr id="70" name="组合 69">
                          <a:extLst>
                            <a:ext uri="{FF2B5EF4-FFF2-40B4-BE49-F238E27FC236}">
                              <a16:creationId xmlns:a16="http://schemas.microsoft.com/office/drawing/2014/main" id="{C495ECBD-4299-BF8A-5463-0BFDE2FF533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91771" y="4180115"/>
                          <a:ext cx="3120572" cy="1571852"/>
                          <a:chOff x="1291771" y="4180115"/>
                          <a:chExt cx="3120572" cy="1571852"/>
                        </a:xfrm>
                      </p:grpSpPr>
                      <p:sp>
                        <p:nvSpPr>
                          <p:cNvPr id="71" name="任意多边形: 形状 70">
                            <a:extLst>
                              <a:ext uri="{FF2B5EF4-FFF2-40B4-BE49-F238E27FC236}">
                                <a16:creationId xmlns:a16="http://schemas.microsoft.com/office/drawing/2014/main" id="{B3B41D86-4BBC-08BC-7901-EA592174877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2" y="4180116"/>
                            <a:ext cx="754467" cy="781797"/>
                          </a:xfrm>
                          <a:custGeom>
                            <a:avLst/>
                            <a:gdLst>
                              <a:gd name="connsiteX0" fmla="*/ 218924 w 754467"/>
                              <a:gd name="connsiteY0" fmla="*/ 0 h 781797"/>
                              <a:gd name="connsiteX1" fmla="*/ 754467 w 754467"/>
                              <a:gd name="connsiteY1" fmla="*/ 0 h 781797"/>
                              <a:gd name="connsiteX2" fmla="*/ 0 w 754467"/>
                              <a:gd name="connsiteY2" fmla="*/ 781797 h 781797"/>
                              <a:gd name="connsiteX3" fmla="*/ 0 w 754467"/>
                              <a:gd name="connsiteY3" fmla="*/ 226855 h 781797"/>
                              <a:gd name="connsiteX4" fmla="*/ 218924 w 754467"/>
                              <a:gd name="connsiteY4" fmla="*/ 0 h 78179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754467" h="781797">
                                <a:moveTo>
                                  <a:pt x="218924" y="0"/>
                                </a:moveTo>
                                <a:lnTo>
                                  <a:pt x="754467" y="0"/>
                                </a:lnTo>
                                <a:lnTo>
                                  <a:pt x="0" y="781797"/>
                                </a:lnTo>
                                <a:lnTo>
                                  <a:pt x="0" y="226855"/>
                                </a:lnTo>
                                <a:lnTo>
                                  <a:pt x="21892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2" name="任意多边形: 形状 71">
                            <a:extLst>
                              <a:ext uri="{FF2B5EF4-FFF2-40B4-BE49-F238E27FC236}">
                                <a16:creationId xmlns:a16="http://schemas.microsoft.com/office/drawing/2014/main" id="{6FD1C90C-C806-FDB3-ED9F-EEF5EC5571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1" y="4180115"/>
                            <a:ext cx="3120572" cy="1571852"/>
                          </a:xfrm>
                          <a:custGeom>
                            <a:avLst/>
                            <a:gdLst>
                              <a:gd name="connsiteX0" fmla="*/ 754467 w 3120572"/>
                              <a:gd name="connsiteY0" fmla="*/ 0 h 1571852"/>
                              <a:gd name="connsiteX1" fmla="*/ 3120572 w 3120572"/>
                              <a:gd name="connsiteY1" fmla="*/ 0 h 1571852"/>
                              <a:gd name="connsiteX2" fmla="*/ 3120572 w 3120572"/>
                              <a:gd name="connsiteY2" fmla="*/ 1571852 h 1571852"/>
                              <a:gd name="connsiteX3" fmla="*/ 0 w 3120572"/>
                              <a:gd name="connsiteY3" fmla="*/ 1571852 h 1571852"/>
                              <a:gd name="connsiteX4" fmla="*/ 0 w 3120572"/>
                              <a:gd name="connsiteY4" fmla="*/ 781797 h 1571852"/>
                              <a:gd name="connsiteX5" fmla="*/ 754467 w 3120572"/>
                              <a:gd name="connsiteY5" fmla="*/ 0 h 15718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120572" h="1571852">
                                <a:moveTo>
                                  <a:pt x="754467" y="0"/>
                                </a:moveTo>
                                <a:lnTo>
                                  <a:pt x="3120572" y="0"/>
                                </a:lnTo>
                                <a:lnTo>
                                  <a:pt x="3120572" y="1571852"/>
                                </a:lnTo>
                                <a:lnTo>
                                  <a:pt x="0" y="1571852"/>
                                </a:lnTo>
                                <a:lnTo>
                                  <a:pt x="0" y="781797"/>
                                </a:lnTo>
                                <a:lnTo>
                                  <a:pt x="75446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1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</p:grpSp>
                  </p:grpSp>
                  <p:sp>
                    <p:nvSpPr>
                      <p:cNvPr id="68" name="文本框 67">
                        <a:extLst>
                          <a:ext uri="{FF2B5EF4-FFF2-40B4-BE49-F238E27FC236}">
                            <a16:creationId xmlns:a16="http://schemas.microsoft.com/office/drawing/2014/main" id="{E098E530-9550-253F-2098-D563E4B513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0844" y="4254954"/>
                        <a:ext cx="52142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rgbClr val="FFFFFF"/>
                            </a:solidFill>
                            <a:latin typeface="+mj-ea"/>
                            <a:ea typeface="+mj-ea"/>
                          </a:rPr>
                          <a:t>01</a:t>
                        </a:r>
                        <a:endParaRPr lang="zh-CN" altLang="en-US" sz="20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65" name="文本框 64">
                      <a:extLst>
                        <a:ext uri="{FF2B5EF4-FFF2-40B4-BE49-F238E27FC236}">
                          <a16:creationId xmlns:a16="http://schemas.microsoft.com/office/drawing/2014/main" id="{246AA955-5EBB-C3DA-5FED-AA5EE43754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5214" y="4321436"/>
                      <a:ext cx="2384868" cy="297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b="1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人工收集，费时费力</a:t>
                      </a:r>
                    </a:p>
                  </p:txBody>
                </p:sp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3CC1586B-3EE3-2E35-B8CE-6531D33CE9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2283" y="4702451"/>
                      <a:ext cx="2919549" cy="8244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/>
                        <a:t>收集各大银行的利率主要是靠人工去各大银行的官网，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查看，人工分析并汇总整理到文档中。</a:t>
                      </a:r>
                    </a:p>
                  </p:txBody>
                </p:sp>
              </p:grp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70E7CA00-F766-C309-DEB3-7827A9645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60320" y="4741091"/>
                    <a:ext cx="548640" cy="0"/>
                  </a:xfrm>
                  <a:prstGeom prst="line">
                    <a:avLst/>
                  </a:prstGeom>
                  <a:ln w="508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43CBE960-FC76-8169-6A5E-089C4AF9BA34}"/>
                    </a:ext>
                  </a:extLst>
                </p:cNvPr>
                <p:cNvGrpSpPr/>
                <p:nvPr/>
              </p:nvGrpSpPr>
              <p:grpSpPr>
                <a:xfrm>
                  <a:off x="4847410" y="4180115"/>
                  <a:ext cx="3125356" cy="1571852"/>
                  <a:chOff x="4847410" y="4180115"/>
                  <a:chExt cx="3125356" cy="1571852"/>
                </a:xfrm>
              </p:grpSpPr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A5B2ED20-B9E2-6CA8-5A34-15937479AE6A}"/>
                      </a:ext>
                    </a:extLst>
                  </p:cNvPr>
                  <p:cNvGrpSpPr/>
                  <p:nvPr/>
                </p:nvGrpSpPr>
                <p:grpSpPr>
                  <a:xfrm>
                    <a:off x="4847410" y="4180115"/>
                    <a:ext cx="3125356" cy="1571852"/>
                    <a:chOff x="4847410" y="4180115"/>
                    <a:chExt cx="3125356" cy="1571852"/>
                  </a:xfrm>
                </p:grpSpPr>
                <p:grpSp>
                  <p:nvGrpSpPr>
                    <p:cNvPr id="53" name="组合 52">
                      <a:extLst>
                        <a:ext uri="{FF2B5EF4-FFF2-40B4-BE49-F238E27FC236}">
                          <a16:creationId xmlns:a16="http://schemas.microsoft.com/office/drawing/2014/main" id="{9E3E1EAD-AE6C-5058-9E7E-036D37345F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7410" y="4180115"/>
                      <a:ext cx="3125356" cy="1571852"/>
                      <a:chOff x="4847410" y="4180115"/>
                      <a:chExt cx="3125356" cy="1571852"/>
                    </a:xfrm>
                  </p:grpSpPr>
                  <p:grpSp>
                    <p:nvGrpSpPr>
                      <p:cNvPr id="56" name="组合 55">
                        <a:extLst>
                          <a:ext uri="{FF2B5EF4-FFF2-40B4-BE49-F238E27FC236}">
                            <a16:creationId xmlns:a16="http://schemas.microsoft.com/office/drawing/2014/main" id="{707F9C73-7CDC-F249-B0AE-497EF19805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52194" y="4180115"/>
                        <a:ext cx="3120572" cy="1571852"/>
                        <a:chOff x="1291771" y="4180115"/>
                        <a:chExt cx="3120572" cy="1571852"/>
                      </a:xfrm>
                    </p:grpSpPr>
                    <p:sp>
                      <p:nvSpPr>
                        <p:cNvPr id="58" name="任意多边形: 形状 57">
                          <a:extLst>
                            <a:ext uri="{FF2B5EF4-FFF2-40B4-BE49-F238E27FC236}">
                              <a16:creationId xmlns:a16="http://schemas.microsoft.com/office/drawing/2014/main" id="{47F647B1-AA0C-667D-57A5-A4CC1C11F4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1771" y="4180116"/>
                          <a:ext cx="218924" cy="226855"/>
                        </a:xfrm>
                        <a:custGeom>
                          <a:avLst/>
                          <a:gdLst>
                            <a:gd name="connsiteX0" fmla="*/ 0 w 218924"/>
                            <a:gd name="connsiteY0" fmla="*/ 0 h 226855"/>
                            <a:gd name="connsiteX1" fmla="*/ 218924 w 218924"/>
                            <a:gd name="connsiteY1" fmla="*/ 0 h 226855"/>
                            <a:gd name="connsiteX2" fmla="*/ 0 w 218924"/>
                            <a:gd name="connsiteY2" fmla="*/ 226855 h 226855"/>
                            <a:gd name="connsiteX3" fmla="*/ 0 w 218924"/>
                            <a:gd name="connsiteY3" fmla="*/ 0 h 2268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18924" h="226855">
                              <a:moveTo>
                                <a:pt x="0" y="0"/>
                              </a:moveTo>
                              <a:lnTo>
                                <a:pt x="218924" y="0"/>
                              </a:lnTo>
                              <a:lnTo>
                                <a:pt x="0" y="226855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9050">
                          <a:gradFill>
                            <a:gsLst>
                              <a:gs pos="0">
                                <a:schemeClr val="accent1"/>
                              </a:gs>
                              <a:gs pos="57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  <a:alpha val="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  <a:alpha val="0"/>
                                </a:schemeClr>
                              </a:gs>
                            </a:gsLst>
                            <a:lin ang="2700000" scaled="0"/>
                          </a:gradFill>
                        </a:ln>
                        <a:effectLst>
                          <a:outerShdw blurRad="254000" dist="127000" dir="5400000" algn="t" rotWithShape="0">
                            <a:schemeClr val="accent1">
                              <a:alpha val="3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grpSp>
                      <p:nvGrpSpPr>
                        <p:cNvPr id="59" name="组合 58">
                          <a:extLst>
                            <a:ext uri="{FF2B5EF4-FFF2-40B4-BE49-F238E27FC236}">
                              <a16:creationId xmlns:a16="http://schemas.microsoft.com/office/drawing/2014/main" id="{CAD4657E-09CB-A013-9B99-3F5A55C3811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91771" y="4180115"/>
                          <a:ext cx="3120572" cy="1571852"/>
                          <a:chOff x="1291771" y="4180115"/>
                          <a:chExt cx="3120572" cy="1571852"/>
                        </a:xfrm>
                      </p:grpSpPr>
                      <p:sp>
                        <p:nvSpPr>
                          <p:cNvPr id="60" name="任意多边形: 形状 59">
                            <a:extLst>
                              <a:ext uri="{FF2B5EF4-FFF2-40B4-BE49-F238E27FC236}">
                                <a16:creationId xmlns:a16="http://schemas.microsoft.com/office/drawing/2014/main" id="{BD9C12F7-0C55-BD7F-4F3A-F539FCCFC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2" y="4180116"/>
                            <a:ext cx="754467" cy="781797"/>
                          </a:xfrm>
                          <a:custGeom>
                            <a:avLst/>
                            <a:gdLst>
                              <a:gd name="connsiteX0" fmla="*/ 218924 w 754467"/>
                              <a:gd name="connsiteY0" fmla="*/ 0 h 781797"/>
                              <a:gd name="connsiteX1" fmla="*/ 754467 w 754467"/>
                              <a:gd name="connsiteY1" fmla="*/ 0 h 781797"/>
                              <a:gd name="connsiteX2" fmla="*/ 0 w 754467"/>
                              <a:gd name="connsiteY2" fmla="*/ 781797 h 781797"/>
                              <a:gd name="connsiteX3" fmla="*/ 0 w 754467"/>
                              <a:gd name="connsiteY3" fmla="*/ 226855 h 781797"/>
                              <a:gd name="connsiteX4" fmla="*/ 218924 w 754467"/>
                              <a:gd name="connsiteY4" fmla="*/ 0 h 78179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754467" h="781797">
                                <a:moveTo>
                                  <a:pt x="218924" y="0"/>
                                </a:moveTo>
                                <a:lnTo>
                                  <a:pt x="754467" y="0"/>
                                </a:lnTo>
                                <a:lnTo>
                                  <a:pt x="0" y="781797"/>
                                </a:lnTo>
                                <a:lnTo>
                                  <a:pt x="0" y="226855"/>
                                </a:lnTo>
                                <a:lnTo>
                                  <a:pt x="21892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61" name="任意多边形: 形状 60">
                            <a:extLst>
                              <a:ext uri="{FF2B5EF4-FFF2-40B4-BE49-F238E27FC236}">
                                <a16:creationId xmlns:a16="http://schemas.microsoft.com/office/drawing/2014/main" id="{6C692660-A324-9E8C-F36B-E31FFD5C87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1" y="4180115"/>
                            <a:ext cx="3120572" cy="1571852"/>
                          </a:xfrm>
                          <a:custGeom>
                            <a:avLst/>
                            <a:gdLst>
                              <a:gd name="connsiteX0" fmla="*/ 754467 w 3120572"/>
                              <a:gd name="connsiteY0" fmla="*/ 0 h 1571852"/>
                              <a:gd name="connsiteX1" fmla="*/ 3120572 w 3120572"/>
                              <a:gd name="connsiteY1" fmla="*/ 0 h 1571852"/>
                              <a:gd name="connsiteX2" fmla="*/ 3120572 w 3120572"/>
                              <a:gd name="connsiteY2" fmla="*/ 1571852 h 1571852"/>
                              <a:gd name="connsiteX3" fmla="*/ 0 w 3120572"/>
                              <a:gd name="connsiteY3" fmla="*/ 1571852 h 1571852"/>
                              <a:gd name="connsiteX4" fmla="*/ 0 w 3120572"/>
                              <a:gd name="connsiteY4" fmla="*/ 781797 h 1571852"/>
                              <a:gd name="connsiteX5" fmla="*/ 754467 w 3120572"/>
                              <a:gd name="connsiteY5" fmla="*/ 0 h 15718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120572" h="1571852">
                                <a:moveTo>
                                  <a:pt x="754467" y="0"/>
                                </a:moveTo>
                                <a:lnTo>
                                  <a:pt x="3120572" y="0"/>
                                </a:lnTo>
                                <a:lnTo>
                                  <a:pt x="3120572" y="1571852"/>
                                </a:lnTo>
                                <a:lnTo>
                                  <a:pt x="0" y="1571852"/>
                                </a:lnTo>
                                <a:lnTo>
                                  <a:pt x="0" y="781797"/>
                                </a:lnTo>
                                <a:lnTo>
                                  <a:pt x="75446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1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57" name="文本框 56">
                        <a:extLst>
                          <a:ext uri="{FF2B5EF4-FFF2-40B4-BE49-F238E27FC236}">
                            <a16:creationId xmlns:a16="http://schemas.microsoft.com/office/drawing/2014/main" id="{1242B836-B692-28C0-5161-6A7396041F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47410" y="4254954"/>
                        <a:ext cx="52142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rgbClr val="FFFFFF"/>
                            </a:solidFill>
                            <a:latin typeface="+mj-ea"/>
                            <a:ea typeface="+mj-ea"/>
                          </a:rPr>
                          <a:t>02</a:t>
                        </a:r>
                        <a:endParaRPr lang="zh-CN" altLang="en-US" sz="20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B1A10600-52AF-25D5-B06D-B692558030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31355" y="4702451"/>
                      <a:ext cx="2762250" cy="8244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/>
                        <a:t>收到的数据分散的存在各种文档中，查询分析困难，没有搬到线上，无法产生更大的价值。</a:t>
                      </a:r>
                    </a:p>
                  </p:txBody>
                </p:sp>
              </p:grpSp>
              <p:cxnSp>
                <p:nvCxnSpPr>
                  <p:cNvPr id="52" name="直接连接符 51">
                    <a:extLst>
                      <a:ext uri="{FF2B5EF4-FFF2-40B4-BE49-F238E27FC236}">
                        <a16:creationId xmlns:a16="http://schemas.microsoft.com/office/drawing/2014/main" id="{7C189B06-4587-96C9-3F14-3C61F5BD5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22126" y="4741091"/>
                    <a:ext cx="548640" cy="0"/>
                  </a:xfrm>
                  <a:prstGeom prst="line">
                    <a:avLst/>
                  </a:prstGeom>
                  <a:ln w="508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8F3D753E-6972-F572-EFB3-4A937551360D}"/>
                    </a:ext>
                  </a:extLst>
                </p:cNvPr>
                <p:cNvGrpSpPr/>
                <p:nvPr/>
              </p:nvGrpSpPr>
              <p:grpSpPr>
                <a:xfrm>
                  <a:off x="8412616" y="4180115"/>
                  <a:ext cx="3120572" cy="1571852"/>
                  <a:chOff x="8412616" y="4180115"/>
                  <a:chExt cx="3120572" cy="1571852"/>
                </a:xfrm>
              </p:grpSpPr>
              <p:grpSp>
                <p:nvGrpSpPr>
                  <p:cNvPr id="29" name="组合 28">
                    <a:extLst>
                      <a:ext uri="{FF2B5EF4-FFF2-40B4-BE49-F238E27FC236}">
                        <a16:creationId xmlns:a16="http://schemas.microsoft.com/office/drawing/2014/main" id="{00ECA064-14D0-C8F8-48BD-EE7E00A9C417}"/>
                      </a:ext>
                    </a:extLst>
                  </p:cNvPr>
                  <p:cNvGrpSpPr/>
                  <p:nvPr/>
                </p:nvGrpSpPr>
                <p:grpSpPr>
                  <a:xfrm>
                    <a:off x="8412616" y="4180115"/>
                    <a:ext cx="3120572" cy="1571852"/>
                    <a:chOff x="8412616" y="4180115"/>
                    <a:chExt cx="3120572" cy="1571852"/>
                  </a:xfrm>
                </p:grpSpPr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644477F8-9872-1C20-8ED0-5D43FBE63D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12616" y="4180115"/>
                      <a:ext cx="3120572" cy="1571852"/>
                      <a:chOff x="8412616" y="4180115"/>
                      <a:chExt cx="3120572" cy="1571852"/>
                    </a:xfrm>
                  </p:grpSpPr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B6C3A700-07CB-ED36-1885-5C54247DC9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412616" y="4180115"/>
                        <a:ext cx="3120572" cy="1571852"/>
                        <a:chOff x="1291771" y="4180115"/>
                        <a:chExt cx="3120572" cy="1571852"/>
                      </a:xfrm>
                    </p:grpSpPr>
                    <p:sp>
                      <p:nvSpPr>
                        <p:cNvPr id="36" name="任意多边形: 形状 35">
                          <a:extLst>
                            <a:ext uri="{FF2B5EF4-FFF2-40B4-BE49-F238E27FC236}">
                              <a16:creationId xmlns:a16="http://schemas.microsoft.com/office/drawing/2014/main" id="{BB38E1F8-162B-0323-AB5E-0F3C70E156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1771" y="4180116"/>
                          <a:ext cx="218924" cy="226855"/>
                        </a:xfrm>
                        <a:custGeom>
                          <a:avLst/>
                          <a:gdLst>
                            <a:gd name="connsiteX0" fmla="*/ 0 w 218924"/>
                            <a:gd name="connsiteY0" fmla="*/ 0 h 226855"/>
                            <a:gd name="connsiteX1" fmla="*/ 218924 w 218924"/>
                            <a:gd name="connsiteY1" fmla="*/ 0 h 226855"/>
                            <a:gd name="connsiteX2" fmla="*/ 0 w 218924"/>
                            <a:gd name="connsiteY2" fmla="*/ 226855 h 226855"/>
                            <a:gd name="connsiteX3" fmla="*/ 0 w 218924"/>
                            <a:gd name="connsiteY3" fmla="*/ 0 h 2268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18924" h="226855">
                              <a:moveTo>
                                <a:pt x="0" y="0"/>
                              </a:moveTo>
                              <a:lnTo>
                                <a:pt x="218924" y="0"/>
                              </a:lnTo>
                              <a:lnTo>
                                <a:pt x="0" y="226855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9050">
                          <a:gradFill>
                            <a:gsLst>
                              <a:gs pos="0">
                                <a:schemeClr val="accent1"/>
                              </a:gs>
                              <a:gs pos="57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  <a:alpha val="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  <a:alpha val="0"/>
                                </a:schemeClr>
                              </a:gs>
                            </a:gsLst>
                            <a:lin ang="2700000" scaled="0"/>
                          </a:gradFill>
                        </a:ln>
                        <a:effectLst>
                          <a:outerShdw blurRad="254000" dist="127000" dir="5400000" algn="t" rotWithShape="0">
                            <a:schemeClr val="accent1">
                              <a:alpha val="3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grpSp>
                      <p:nvGrpSpPr>
                        <p:cNvPr id="37" name="组合 36">
                          <a:extLst>
                            <a:ext uri="{FF2B5EF4-FFF2-40B4-BE49-F238E27FC236}">
                              <a16:creationId xmlns:a16="http://schemas.microsoft.com/office/drawing/2014/main" id="{D2DE418E-2A02-E860-09A6-E52B535505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91771" y="4180115"/>
                          <a:ext cx="3120572" cy="1571852"/>
                          <a:chOff x="1291771" y="4180115"/>
                          <a:chExt cx="3120572" cy="1571852"/>
                        </a:xfrm>
                      </p:grpSpPr>
                      <p:sp>
                        <p:nvSpPr>
                          <p:cNvPr id="38" name="任意多边形: 形状 37">
                            <a:extLst>
                              <a:ext uri="{FF2B5EF4-FFF2-40B4-BE49-F238E27FC236}">
                                <a16:creationId xmlns:a16="http://schemas.microsoft.com/office/drawing/2014/main" id="{03D5616E-795D-341E-019C-C4F030FD44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2" y="4180116"/>
                            <a:ext cx="754467" cy="781797"/>
                          </a:xfrm>
                          <a:custGeom>
                            <a:avLst/>
                            <a:gdLst>
                              <a:gd name="connsiteX0" fmla="*/ 218924 w 754467"/>
                              <a:gd name="connsiteY0" fmla="*/ 0 h 781797"/>
                              <a:gd name="connsiteX1" fmla="*/ 754467 w 754467"/>
                              <a:gd name="connsiteY1" fmla="*/ 0 h 781797"/>
                              <a:gd name="connsiteX2" fmla="*/ 0 w 754467"/>
                              <a:gd name="connsiteY2" fmla="*/ 781797 h 781797"/>
                              <a:gd name="connsiteX3" fmla="*/ 0 w 754467"/>
                              <a:gd name="connsiteY3" fmla="*/ 226855 h 781797"/>
                              <a:gd name="connsiteX4" fmla="*/ 218924 w 754467"/>
                              <a:gd name="connsiteY4" fmla="*/ 0 h 78179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754467" h="781797">
                                <a:moveTo>
                                  <a:pt x="218924" y="0"/>
                                </a:moveTo>
                                <a:lnTo>
                                  <a:pt x="754467" y="0"/>
                                </a:lnTo>
                                <a:lnTo>
                                  <a:pt x="0" y="781797"/>
                                </a:lnTo>
                                <a:lnTo>
                                  <a:pt x="0" y="226855"/>
                                </a:lnTo>
                                <a:lnTo>
                                  <a:pt x="21892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9" name="任意多边形: 形状 38">
                            <a:extLst>
                              <a:ext uri="{FF2B5EF4-FFF2-40B4-BE49-F238E27FC236}">
                                <a16:creationId xmlns:a16="http://schemas.microsoft.com/office/drawing/2014/main" id="{67845519-F094-6D77-9643-DE6184F0103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1" y="4180115"/>
                            <a:ext cx="3120572" cy="1571852"/>
                          </a:xfrm>
                          <a:custGeom>
                            <a:avLst/>
                            <a:gdLst>
                              <a:gd name="connsiteX0" fmla="*/ 754467 w 3120572"/>
                              <a:gd name="connsiteY0" fmla="*/ 0 h 1571852"/>
                              <a:gd name="connsiteX1" fmla="*/ 3120572 w 3120572"/>
                              <a:gd name="connsiteY1" fmla="*/ 0 h 1571852"/>
                              <a:gd name="connsiteX2" fmla="*/ 3120572 w 3120572"/>
                              <a:gd name="connsiteY2" fmla="*/ 1571852 h 1571852"/>
                              <a:gd name="connsiteX3" fmla="*/ 0 w 3120572"/>
                              <a:gd name="connsiteY3" fmla="*/ 1571852 h 1571852"/>
                              <a:gd name="connsiteX4" fmla="*/ 0 w 3120572"/>
                              <a:gd name="connsiteY4" fmla="*/ 781797 h 1571852"/>
                              <a:gd name="connsiteX5" fmla="*/ 754467 w 3120572"/>
                              <a:gd name="connsiteY5" fmla="*/ 0 h 15718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120572" h="1571852">
                                <a:moveTo>
                                  <a:pt x="754467" y="0"/>
                                </a:moveTo>
                                <a:lnTo>
                                  <a:pt x="3120572" y="0"/>
                                </a:lnTo>
                                <a:lnTo>
                                  <a:pt x="3120572" y="1571852"/>
                                </a:lnTo>
                                <a:lnTo>
                                  <a:pt x="0" y="1571852"/>
                                </a:lnTo>
                                <a:lnTo>
                                  <a:pt x="0" y="781797"/>
                                </a:lnTo>
                                <a:lnTo>
                                  <a:pt x="75446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1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</p:grpSp>
                  </p:grpSp>
                  <p:sp>
                    <p:nvSpPr>
                      <p:cNvPr id="35" name="文本框 34">
                        <a:extLst>
                          <a:ext uri="{FF2B5EF4-FFF2-40B4-BE49-F238E27FC236}">
                            <a16:creationId xmlns:a16="http://schemas.microsoft.com/office/drawing/2014/main" id="{DEC55EBF-429C-5471-7C27-F6A2BDC648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20101" y="4254954"/>
                        <a:ext cx="52142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rgbClr val="FFFFFF"/>
                            </a:solidFill>
                            <a:latin typeface="+mj-ea"/>
                            <a:ea typeface="+mj-ea"/>
                          </a:rPr>
                          <a:t>03</a:t>
                        </a:r>
                        <a:endParaRPr lang="zh-CN" altLang="en-US" sz="20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83804B32-AF99-C9FC-9AEA-5B774FD399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63202" y="4702451"/>
                      <a:ext cx="2819400" cy="8244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/>
                        <a:t>人工定期观察利率的变化，效率低下，提醒不及时，当银行数量较多时，可能会漏提醒。</a:t>
                      </a:r>
                    </a:p>
                  </p:txBody>
                </p:sp>
              </p:grpSp>
              <p:cxnSp>
                <p:nvCxnSpPr>
                  <p:cNvPr id="30" name="直接连接符 29">
                    <a:extLst>
                      <a:ext uri="{FF2B5EF4-FFF2-40B4-BE49-F238E27FC236}">
                        <a16:creationId xmlns:a16="http://schemas.microsoft.com/office/drawing/2014/main" id="{9CEB3F7D-1AED-1CC0-7788-5D66DBF8BB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92096" y="4741091"/>
                    <a:ext cx="548640" cy="0"/>
                  </a:xfrm>
                  <a:prstGeom prst="line">
                    <a:avLst/>
                  </a:prstGeom>
                  <a:ln w="508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85096BA-F5DA-BF67-96D9-A8903DA54DE6}"/>
                  </a:ext>
                </a:extLst>
              </p:cNvPr>
              <p:cNvSpPr txBox="1"/>
              <p:nvPr/>
            </p:nvSpPr>
            <p:spPr>
              <a:xfrm>
                <a:off x="4311832" y="3018529"/>
                <a:ext cx="4040840" cy="421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当下的业务痛点？</a:t>
                </a:r>
              </a:p>
            </p:txBody>
          </p: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F4E92BA3-4314-3B81-783C-64396ADE0BDD}"/>
              </a:ext>
            </a:extLst>
          </p:cNvPr>
          <p:cNvSpPr txBox="1"/>
          <p:nvPr/>
        </p:nvSpPr>
        <p:spPr>
          <a:xfrm>
            <a:off x="591911" y="328813"/>
            <a:ext cx="2100490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业务痛点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25BD16F-58D7-432D-8F12-CFE835BED462}"/>
              </a:ext>
            </a:extLst>
          </p:cNvPr>
          <p:cNvSpPr txBox="1"/>
          <p:nvPr/>
        </p:nvSpPr>
        <p:spPr>
          <a:xfrm>
            <a:off x="5443499" y="3706068"/>
            <a:ext cx="256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数据分散，分析困难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2236E5C-E911-4851-A00D-B8D30FB5AD5E}"/>
              </a:ext>
            </a:extLst>
          </p:cNvPr>
          <p:cNvSpPr txBox="1"/>
          <p:nvPr/>
        </p:nvSpPr>
        <p:spPr>
          <a:xfrm>
            <a:off x="9011405" y="3706068"/>
            <a:ext cx="256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利率变化，人工提醒</a:t>
            </a:r>
          </a:p>
        </p:txBody>
      </p:sp>
      <p:pic>
        <p:nvPicPr>
          <p:cNvPr id="81" name="图片 80" descr="图标&#10;&#10;描述已自动生成">
            <a:extLst>
              <a:ext uri="{FF2B5EF4-FFF2-40B4-BE49-F238E27FC236}">
                <a16:creationId xmlns:a16="http://schemas.microsoft.com/office/drawing/2014/main" id="{6B40661E-B16B-4DC9-9C7E-3F5A118A3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39" y="99460"/>
            <a:ext cx="628329" cy="62832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2389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EE9DE54-EAB1-4D2E-BEA4-35C9719E13C4}"/>
              </a:ext>
            </a:extLst>
          </p:cNvPr>
          <p:cNvGrpSpPr/>
          <p:nvPr/>
        </p:nvGrpSpPr>
        <p:grpSpPr>
          <a:xfrm>
            <a:off x="3012" y="1817097"/>
            <a:ext cx="11570097" cy="5040902"/>
            <a:chOff x="-36909" y="2801259"/>
            <a:chExt cx="11570097" cy="4056743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F6D37A5C-832D-26EC-E570-51CD50F234CD}"/>
                </a:ext>
              </a:extLst>
            </p:cNvPr>
            <p:cNvSpPr/>
            <p:nvPr/>
          </p:nvSpPr>
          <p:spPr>
            <a:xfrm>
              <a:off x="-36909" y="2801259"/>
              <a:ext cx="5486400" cy="4056743"/>
            </a:xfrm>
            <a:custGeom>
              <a:avLst/>
              <a:gdLst>
                <a:gd name="connsiteX0" fmla="*/ 1886857 w 5486400"/>
                <a:gd name="connsiteY0" fmla="*/ 0 h 4056743"/>
                <a:gd name="connsiteX1" fmla="*/ 5486400 w 5486400"/>
                <a:gd name="connsiteY1" fmla="*/ 3599543 h 4056743"/>
                <a:gd name="connsiteX2" fmla="*/ 5467816 w 5486400"/>
                <a:gd name="connsiteY2" fmla="*/ 3967576 h 4056743"/>
                <a:gd name="connsiteX3" fmla="*/ 5454208 w 5486400"/>
                <a:gd name="connsiteY3" fmla="*/ 4056743 h 4056743"/>
                <a:gd name="connsiteX4" fmla="*/ 0 w 5486400"/>
                <a:gd name="connsiteY4" fmla="*/ 4056743 h 4056743"/>
                <a:gd name="connsiteX5" fmla="*/ 0 w 5486400"/>
                <a:gd name="connsiteY5" fmla="*/ 538392 h 4056743"/>
                <a:gd name="connsiteX6" fmla="*/ 171101 w 5486400"/>
                <a:gd name="connsiteY6" fmla="*/ 434446 h 4056743"/>
                <a:gd name="connsiteX7" fmla="*/ 1886857 w 5486400"/>
                <a:gd name="connsiteY7" fmla="*/ 0 h 405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86400" h="4056743">
                  <a:moveTo>
                    <a:pt x="1886857" y="0"/>
                  </a:moveTo>
                  <a:cubicBezTo>
                    <a:pt x="3874830" y="0"/>
                    <a:pt x="5486400" y="1611570"/>
                    <a:pt x="5486400" y="3599543"/>
                  </a:cubicBezTo>
                  <a:cubicBezTo>
                    <a:pt x="5486400" y="3723792"/>
                    <a:pt x="5480105" y="3846570"/>
                    <a:pt x="5467816" y="3967576"/>
                  </a:cubicBezTo>
                  <a:lnTo>
                    <a:pt x="5454208" y="4056743"/>
                  </a:lnTo>
                  <a:lnTo>
                    <a:pt x="0" y="4056743"/>
                  </a:lnTo>
                  <a:lnTo>
                    <a:pt x="0" y="538392"/>
                  </a:lnTo>
                  <a:lnTo>
                    <a:pt x="171101" y="434446"/>
                  </a:lnTo>
                  <a:cubicBezTo>
                    <a:pt x="681132" y="157380"/>
                    <a:pt x="1265616" y="0"/>
                    <a:pt x="1886857" y="0"/>
                  </a:cubicBezTo>
                  <a:close/>
                </a:path>
              </a:pathLst>
            </a:custGeom>
            <a:blipFill dpi="0" rotWithShape="1">
              <a:blip r:embed="rId2" cstate="email">
                <a:lum bright="70000" contrast="-70000"/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-1289050" ty="-7620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99AD601-B8BC-FFC6-88B5-297ACAB6CB76}"/>
                </a:ext>
              </a:extLst>
            </p:cNvPr>
            <p:cNvGrpSpPr/>
            <p:nvPr/>
          </p:nvGrpSpPr>
          <p:grpSpPr>
            <a:xfrm>
              <a:off x="1291771" y="3018529"/>
              <a:ext cx="10241417" cy="2733438"/>
              <a:chOff x="1291771" y="3018529"/>
              <a:chExt cx="10241417" cy="2733438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3806D928-F43E-54A6-90F3-9A70639A84CC}"/>
                  </a:ext>
                </a:extLst>
              </p:cNvPr>
              <p:cNvGrpSpPr/>
              <p:nvPr/>
            </p:nvGrpSpPr>
            <p:grpSpPr>
              <a:xfrm>
                <a:off x="1291771" y="4180115"/>
                <a:ext cx="10241417" cy="1571852"/>
                <a:chOff x="1291771" y="4180115"/>
                <a:chExt cx="10241417" cy="1571852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F1A6E9E6-DD51-DD27-27C1-A84731F74423}"/>
                    </a:ext>
                  </a:extLst>
                </p:cNvPr>
                <p:cNvGrpSpPr/>
                <p:nvPr/>
              </p:nvGrpSpPr>
              <p:grpSpPr>
                <a:xfrm>
                  <a:off x="1291771" y="4180115"/>
                  <a:ext cx="3120572" cy="1571852"/>
                  <a:chOff x="1291771" y="4180115"/>
                  <a:chExt cx="3120572" cy="1571852"/>
                </a:xfrm>
              </p:grpSpPr>
              <p:grpSp>
                <p:nvGrpSpPr>
                  <p:cNvPr id="62" name="组合 61">
                    <a:extLst>
                      <a:ext uri="{FF2B5EF4-FFF2-40B4-BE49-F238E27FC236}">
                        <a16:creationId xmlns:a16="http://schemas.microsoft.com/office/drawing/2014/main" id="{26A6EEB9-AB8A-90E2-B700-4D59EA2C7AD9}"/>
                      </a:ext>
                    </a:extLst>
                  </p:cNvPr>
                  <p:cNvGrpSpPr/>
                  <p:nvPr/>
                </p:nvGrpSpPr>
                <p:grpSpPr>
                  <a:xfrm>
                    <a:off x="1291771" y="4180115"/>
                    <a:ext cx="3120572" cy="1571852"/>
                    <a:chOff x="1291771" y="4180115"/>
                    <a:chExt cx="3120572" cy="1571852"/>
                  </a:xfrm>
                </p:grpSpPr>
                <p:grpSp>
                  <p:nvGrpSpPr>
                    <p:cNvPr id="64" name="组合 63">
                      <a:extLst>
                        <a:ext uri="{FF2B5EF4-FFF2-40B4-BE49-F238E27FC236}">
                          <a16:creationId xmlns:a16="http://schemas.microsoft.com/office/drawing/2014/main" id="{75632B5D-5137-3FA8-8657-ECC9755097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1771" y="4180115"/>
                      <a:ext cx="3120572" cy="1571852"/>
                      <a:chOff x="1291771" y="4180115"/>
                      <a:chExt cx="3120572" cy="1571852"/>
                    </a:xfrm>
                  </p:grpSpPr>
                  <p:grpSp>
                    <p:nvGrpSpPr>
                      <p:cNvPr id="67" name="组合 66">
                        <a:extLst>
                          <a:ext uri="{FF2B5EF4-FFF2-40B4-BE49-F238E27FC236}">
                            <a16:creationId xmlns:a16="http://schemas.microsoft.com/office/drawing/2014/main" id="{2DCEF08E-C437-E3F9-DD5A-432BA47F5F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91771" y="4180115"/>
                        <a:ext cx="3120572" cy="1571852"/>
                        <a:chOff x="1291771" y="4180115"/>
                        <a:chExt cx="3120572" cy="1571852"/>
                      </a:xfrm>
                    </p:grpSpPr>
                    <p:sp>
                      <p:nvSpPr>
                        <p:cNvPr id="69" name="任意多边形: 形状 68">
                          <a:extLst>
                            <a:ext uri="{FF2B5EF4-FFF2-40B4-BE49-F238E27FC236}">
                              <a16:creationId xmlns:a16="http://schemas.microsoft.com/office/drawing/2014/main" id="{3C578A3B-0F4C-6F65-1B7B-C73875851D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1771" y="4180116"/>
                          <a:ext cx="218924" cy="226855"/>
                        </a:xfrm>
                        <a:custGeom>
                          <a:avLst/>
                          <a:gdLst>
                            <a:gd name="connsiteX0" fmla="*/ 0 w 218924"/>
                            <a:gd name="connsiteY0" fmla="*/ 0 h 226855"/>
                            <a:gd name="connsiteX1" fmla="*/ 218924 w 218924"/>
                            <a:gd name="connsiteY1" fmla="*/ 0 h 226855"/>
                            <a:gd name="connsiteX2" fmla="*/ 0 w 218924"/>
                            <a:gd name="connsiteY2" fmla="*/ 226855 h 226855"/>
                            <a:gd name="connsiteX3" fmla="*/ 0 w 218924"/>
                            <a:gd name="connsiteY3" fmla="*/ 0 h 2268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18924" h="226855">
                              <a:moveTo>
                                <a:pt x="0" y="0"/>
                              </a:moveTo>
                              <a:lnTo>
                                <a:pt x="218924" y="0"/>
                              </a:lnTo>
                              <a:lnTo>
                                <a:pt x="0" y="226855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9050">
                          <a:gradFill>
                            <a:gsLst>
                              <a:gs pos="0">
                                <a:schemeClr val="accent1"/>
                              </a:gs>
                              <a:gs pos="57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  <a:alpha val="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  <a:alpha val="0"/>
                                </a:schemeClr>
                              </a:gs>
                            </a:gsLst>
                            <a:lin ang="2700000" scaled="0"/>
                          </a:gradFill>
                        </a:ln>
                        <a:effectLst>
                          <a:outerShdw blurRad="254000" dist="127000" dir="5400000" algn="t" rotWithShape="0">
                            <a:schemeClr val="accent1">
                              <a:alpha val="3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grpSp>
                      <p:nvGrpSpPr>
                        <p:cNvPr id="70" name="组合 69">
                          <a:extLst>
                            <a:ext uri="{FF2B5EF4-FFF2-40B4-BE49-F238E27FC236}">
                              <a16:creationId xmlns:a16="http://schemas.microsoft.com/office/drawing/2014/main" id="{C495ECBD-4299-BF8A-5463-0BFDE2FF533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91771" y="4180115"/>
                          <a:ext cx="3120572" cy="1571852"/>
                          <a:chOff x="1291771" y="4180115"/>
                          <a:chExt cx="3120572" cy="1571852"/>
                        </a:xfrm>
                      </p:grpSpPr>
                      <p:sp>
                        <p:nvSpPr>
                          <p:cNvPr id="71" name="任意多边形: 形状 70">
                            <a:extLst>
                              <a:ext uri="{FF2B5EF4-FFF2-40B4-BE49-F238E27FC236}">
                                <a16:creationId xmlns:a16="http://schemas.microsoft.com/office/drawing/2014/main" id="{B3B41D86-4BBC-08BC-7901-EA592174877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2" y="4180116"/>
                            <a:ext cx="754467" cy="781797"/>
                          </a:xfrm>
                          <a:custGeom>
                            <a:avLst/>
                            <a:gdLst>
                              <a:gd name="connsiteX0" fmla="*/ 218924 w 754467"/>
                              <a:gd name="connsiteY0" fmla="*/ 0 h 781797"/>
                              <a:gd name="connsiteX1" fmla="*/ 754467 w 754467"/>
                              <a:gd name="connsiteY1" fmla="*/ 0 h 781797"/>
                              <a:gd name="connsiteX2" fmla="*/ 0 w 754467"/>
                              <a:gd name="connsiteY2" fmla="*/ 781797 h 781797"/>
                              <a:gd name="connsiteX3" fmla="*/ 0 w 754467"/>
                              <a:gd name="connsiteY3" fmla="*/ 226855 h 781797"/>
                              <a:gd name="connsiteX4" fmla="*/ 218924 w 754467"/>
                              <a:gd name="connsiteY4" fmla="*/ 0 h 78179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754467" h="781797">
                                <a:moveTo>
                                  <a:pt x="218924" y="0"/>
                                </a:moveTo>
                                <a:lnTo>
                                  <a:pt x="754467" y="0"/>
                                </a:lnTo>
                                <a:lnTo>
                                  <a:pt x="0" y="781797"/>
                                </a:lnTo>
                                <a:lnTo>
                                  <a:pt x="0" y="226855"/>
                                </a:lnTo>
                                <a:lnTo>
                                  <a:pt x="21892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2" name="任意多边形: 形状 71">
                            <a:extLst>
                              <a:ext uri="{FF2B5EF4-FFF2-40B4-BE49-F238E27FC236}">
                                <a16:creationId xmlns:a16="http://schemas.microsoft.com/office/drawing/2014/main" id="{6FD1C90C-C806-FDB3-ED9F-EEF5EC5571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1" y="4180115"/>
                            <a:ext cx="3120572" cy="1571852"/>
                          </a:xfrm>
                          <a:custGeom>
                            <a:avLst/>
                            <a:gdLst>
                              <a:gd name="connsiteX0" fmla="*/ 754467 w 3120572"/>
                              <a:gd name="connsiteY0" fmla="*/ 0 h 1571852"/>
                              <a:gd name="connsiteX1" fmla="*/ 3120572 w 3120572"/>
                              <a:gd name="connsiteY1" fmla="*/ 0 h 1571852"/>
                              <a:gd name="connsiteX2" fmla="*/ 3120572 w 3120572"/>
                              <a:gd name="connsiteY2" fmla="*/ 1571852 h 1571852"/>
                              <a:gd name="connsiteX3" fmla="*/ 0 w 3120572"/>
                              <a:gd name="connsiteY3" fmla="*/ 1571852 h 1571852"/>
                              <a:gd name="connsiteX4" fmla="*/ 0 w 3120572"/>
                              <a:gd name="connsiteY4" fmla="*/ 781797 h 1571852"/>
                              <a:gd name="connsiteX5" fmla="*/ 754467 w 3120572"/>
                              <a:gd name="connsiteY5" fmla="*/ 0 h 15718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120572" h="1571852">
                                <a:moveTo>
                                  <a:pt x="754467" y="0"/>
                                </a:moveTo>
                                <a:lnTo>
                                  <a:pt x="3120572" y="0"/>
                                </a:lnTo>
                                <a:lnTo>
                                  <a:pt x="3120572" y="1571852"/>
                                </a:lnTo>
                                <a:lnTo>
                                  <a:pt x="0" y="1571852"/>
                                </a:lnTo>
                                <a:lnTo>
                                  <a:pt x="0" y="781797"/>
                                </a:lnTo>
                                <a:lnTo>
                                  <a:pt x="75446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1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</p:grpSp>
                  </p:grpSp>
                  <p:sp>
                    <p:nvSpPr>
                      <p:cNvPr id="68" name="文本框 67">
                        <a:extLst>
                          <a:ext uri="{FF2B5EF4-FFF2-40B4-BE49-F238E27FC236}">
                            <a16:creationId xmlns:a16="http://schemas.microsoft.com/office/drawing/2014/main" id="{E098E530-9550-253F-2098-D563E4B513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00844" y="4254954"/>
                        <a:ext cx="52142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rgbClr val="FFFFFF"/>
                            </a:solidFill>
                            <a:latin typeface="+mj-ea"/>
                            <a:ea typeface="+mj-ea"/>
                          </a:rPr>
                          <a:t>01</a:t>
                        </a:r>
                        <a:endParaRPr lang="zh-CN" altLang="en-US" sz="20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65" name="文本框 64">
                      <a:extLst>
                        <a:ext uri="{FF2B5EF4-FFF2-40B4-BE49-F238E27FC236}">
                          <a16:creationId xmlns:a16="http://schemas.microsoft.com/office/drawing/2014/main" id="{246AA955-5EBB-C3DA-5FED-AA5EE43754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5214" y="4321436"/>
                      <a:ext cx="2384868" cy="2972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b="1" dirty="0">
                          <a:solidFill>
                            <a:schemeClr val="accent1"/>
                          </a:solidFill>
                          <a:latin typeface="+mj-ea"/>
                          <a:ea typeface="+mj-ea"/>
                        </a:rPr>
                        <a:t>系统采集，省时省力</a:t>
                      </a:r>
                    </a:p>
                  </p:txBody>
                </p:sp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3CC1586B-3EE3-2E35-B8CE-6531D33CE9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2283" y="4702451"/>
                      <a:ext cx="2919549" cy="8244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/>
                        <a:t>通过多种渠道，如：网页，</a:t>
                      </a:r>
                      <a:r>
                        <a:rPr lang="en-US" altLang="zh-CN" sz="1400" dirty="0"/>
                        <a:t>T&amp;C</a:t>
                      </a:r>
                      <a:r>
                        <a:rPr lang="zh-CN" altLang="en-US" sz="1400" dirty="0"/>
                        <a:t>文档，</a:t>
                      </a:r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dirty="0"/>
                        <a:t>Open API</a:t>
                      </a:r>
                      <a:r>
                        <a:rPr lang="zh-CN" altLang="en-US" sz="1400" dirty="0"/>
                        <a:t>等渠道自动获取各大银行的利率。</a:t>
                      </a:r>
                    </a:p>
                  </p:txBody>
                </p:sp>
              </p:grp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70E7CA00-F766-C309-DEB3-7827A9645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60320" y="4741091"/>
                    <a:ext cx="548640" cy="0"/>
                  </a:xfrm>
                  <a:prstGeom prst="line">
                    <a:avLst/>
                  </a:prstGeom>
                  <a:ln w="508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" name="组合 13">
                  <a:extLst>
                    <a:ext uri="{FF2B5EF4-FFF2-40B4-BE49-F238E27FC236}">
                      <a16:creationId xmlns:a16="http://schemas.microsoft.com/office/drawing/2014/main" id="{43CBE960-FC76-8169-6A5E-089C4AF9BA34}"/>
                    </a:ext>
                  </a:extLst>
                </p:cNvPr>
                <p:cNvGrpSpPr/>
                <p:nvPr/>
              </p:nvGrpSpPr>
              <p:grpSpPr>
                <a:xfrm>
                  <a:off x="4847410" y="4180115"/>
                  <a:ext cx="3125356" cy="1571852"/>
                  <a:chOff x="4847410" y="4180115"/>
                  <a:chExt cx="3125356" cy="1571852"/>
                </a:xfrm>
              </p:grpSpPr>
              <p:grpSp>
                <p:nvGrpSpPr>
                  <p:cNvPr id="51" name="组合 50">
                    <a:extLst>
                      <a:ext uri="{FF2B5EF4-FFF2-40B4-BE49-F238E27FC236}">
                        <a16:creationId xmlns:a16="http://schemas.microsoft.com/office/drawing/2014/main" id="{A5B2ED20-B9E2-6CA8-5A34-15937479AE6A}"/>
                      </a:ext>
                    </a:extLst>
                  </p:cNvPr>
                  <p:cNvGrpSpPr/>
                  <p:nvPr/>
                </p:nvGrpSpPr>
                <p:grpSpPr>
                  <a:xfrm>
                    <a:off x="4847410" y="4180115"/>
                    <a:ext cx="3125356" cy="1571852"/>
                    <a:chOff x="4847410" y="4180115"/>
                    <a:chExt cx="3125356" cy="1571852"/>
                  </a:xfrm>
                </p:grpSpPr>
                <p:grpSp>
                  <p:nvGrpSpPr>
                    <p:cNvPr id="53" name="组合 52">
                      <a:extLst>
                        <a:ext uri="{FF2B5EF4-FFF2-40B4-BE49-F238E27FC236}">
                          <a16:creationId xmlns:a16="http://schemas.microsoft.com/office/drawing/2014/main" id="{9E3E1EAD-AE6C-5058-9E7E-036D37345F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47410" y="4180115"/>
                      <a:ext cx="3125356" cy="1571852"/>
                      <a:chOff x="4847410" y="4180115"/>
                      <a:chExt cx="3125356" cy="1571852"/>
                    </a:xfrm>
                  </p:grpSpPr>
                  <p:grpSp>
                    <p:nvGrpSpPr>
                      <p:cNvPr id="56" name="组合 55">
                        <a:extLst>
                          <a:ext uri="{FF2B5EF4-FFF2-40B4-BE49-F238E27FC236}">
                            <a16:creationId xmlns:a16="http://schemas.microsoft.com/office/drawing/2014/main" id="{707F9C73-7CDC-F249-B0AE-497EF19805F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52194" y="4180115"/>
                        <a:ext cx="3120572" cy="1571852"/>
                        <a:chOff x="1291771" y="4180115"/>
                        <a:chExt cx="3120572" cy="1571852"/>
                      </a:xfrm>
                    </p:grpSpPr>
                    <p:sp>
                      <p:nvSpPr>
                        <p:cNvPr id="58" name="任意多边形: 形状 57">
                          <a:extLst>
                            <a:ext uri="{FF2B5EF4-FFF2-40B4-BE49-F238E27FC236}">
                              <a16:creationId xmlns:a16="http://schemas.microsoft.com/office/drawing/2014/main" id="{47F647B1-AA0C-667D-57A5-A4CC1C11F4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1771" y="4180116"/>
                          <a:ext cx="218924" cy="226855"/>
                        </a:xfrm>
                        <a:custGeom>
                          <a:avLst/>
                          <a:gdLst>
                            <a:gd name="connsiteX0" fmla="*/ 0 w 218924"/>
                            <a:gd name="connsiteY0" fmla="*/ 0 h 226855"/>
                            <a:gd name="connsiteX1" fmla="*/ 218924 w 218924"/>
                            <a:gd name="connsiteY1" fmla="*/ 0 h 226855"/>
                            <a:gd name="connsiteX2" fmla="*/ 0 w 218924"/>
                            <a:gd name="connsiteY2" fmla="*/ 226855 h 226855"/>
                            <a:gd name="connsiteX3" fmla="*/ 0 w 218924"/>
                            <a:gd name="connsiteY3" fmla="*/ 0 h 2268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18924" h="226855">
                              <a:moveTo>
                                <a:pt x="0" y="0"/>
                              </a:moveTo>
                              <a:lnTo>
                                <a:pt x="218924" y="0"/>
                              </a:lnTo>
                              <a:lnTo>
                                <a:pt x="0" y="226855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9050">
                          <a:gradFill>
                            <a:gsLst>
                              <a:gs pos="0">
                                <a:schemeClr val="accent1"/>
                              </a:gs>
                              <a:gs pos="57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  <a:alpha val="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  <a:alpha val="0"/>
                                </a:schemeClr>
                              </a:gs>
                            </a:gsLst>
                            <a:lin ang="2700000" scaled="0"/>
                          </a:gradFill>
                        </a:ln>
                        <a:effectLst>
                          <a:outerShdw blurRad="254000" dist="127000" dir="5400000" algn="t" rotWithShape="0">
                            <a:schemeClr val="accent1">
                              <a:alpha val="3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grpSp>
                      <p:nvGrpSpPr>
                        <p:cNvPr id="59" name="组合 58">
                          <a:extLst>
                            <a:ext uri="{FF2B5EF4-FFF2-40B4-BE49-F238E27FC236}">
                              <a16:creationId xmlns:a16="http://schemas.microsoft.com/office/drawing/2014/main" id="{CAD4657E-09CB-A013-9B99-3F5A55C3811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91771" y="4180115"/>
                          <a:ext cx="3120572" cy="1571852"/>
                          <a:chOff x="1291771" y="4180115"/>
                          <a:chExt cx="3120572" cy="1571852"/>
                        </a:xfrm>
                      </p:grpSpPr>
                      <p:sp>
                        <p:nvSpPr>
                          <p:cNvPr id="60" name="任意多边形: 形状 59">
                            <a:extLst>
                              <a:ext uri="{FF2B5EF4-FFF2-40B4-BE49-F238E27FC236}">
                                <a16:creationId xmlns:a16="http://schemas.microsoft.com/office/drawing/2014/main" id="{BD9C12F7-0C55-BD7F-4F3A-F539FCCFCC4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2" y="4180116"/>
                            <a:ext cx="754467" cy="781797"/>
                          </a:xfrm>
                          <a:custGeom>
                            <a:avLst/>
                            <a:gdLst>
                              <a:gd name="connsiteX0" fmla="*/ 218924 w 754467"/>
                              <a:gd name="connsiteY0" fmla="*/ 0 h 781797"/>
                              <a:gd name="connsiteX1" fmla="*/ 754467 w 754467"/>
                              <a:gd name="connsiteY1" fmla="*/ 0 h 781797"/>
                              <a:gd name="connsiteX2" fmla="*/ 0 w 754467"/>
                              <a:gd name="connsiteY2" fmla="*/ 781797 h 781797"/>
                              <a:gd name="connsiteX3" fmla="*/ 0 w 754467"/>
                              <a:gd name="connsiteY3" fmla="*/ 226855 h 781797"/>
                              <a:gd name="connsiteX4" fmla="*/ 218924 w 754467"/>
                              <a:gd name="connsiteY4" fmla="*/ 0 h 78179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754467" h="781797">
                                <a:moveTo>
                                  <a:pt x="218924" y="0"/>
                                </a:moveTo>
                                <a:lnTo>
                                  <a:pt x="754467" y="0"/>
                                </a:lnTo>
                                <a:lnTo>
                                  <a:pt x="0" y="781797"/>
                                </a:lnTo>
                                <a:lnTo>
                                  <a:pt x="0" y="226855"/>
                                </a:lnTo>
                                <a:lnTo>
                                  <a:pt x="21892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61" name="任意多边形: 形状 60">
                            <a:extLst>
                              <a:ext uri="{FF2B5EF4-FFF2-40B4-BE49-F238E27FC236}">
                                <a16:creationId xmlns:a16="http://schemas.microsoft.com/office/drawing/2014/main" id="{6C692660-A324-9E8C-F36B-E31FFD5C87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1" y="4180115"/>
                            <a:ext cx="3120572" cy="1571852"/>
                          </a:xfrm>
                          <a:custGeom>
                            <a:avLst/>
                            <a:gdLst>
                              <a:gd name="connsiteX0" fmla="*/ 754467 w 3120572"/>
                              <a:gd name="connsiteY0" fmla="*/ 0 h 1571852"/>
                              <a:gd name="connsiteX1" fmla="*/ 3120572 w 3120572"/>
                              <a:gd name="connsiteY1" fmla="*/ 0 h 1571852"/>
                              <a:gd name="connsiteX2" fmla="*/ 3120572 w 3120572"/>
                              <a:gd name="connsiteY2" fmla="*/ 1571852 h 1571852"/>
                              <a:gd name="connsiteX3" fmla="*/ 0 w 3120572"/>
                              <a:gd name="connsiteY3" fmla="*/ 1571852 h 1571852"/>
                              <a:gd name="connsiteX4" fmla="*/ 0 w 3120572"/>
                              <a:gd name="connsiteY4" fmla="*/ 781797 h 1571852"/>
                              <a:gd name="connsiteX5" fmla="*/ 754467 w 3120572"/>
                              <a:gd name="connsiteY5" fmla="*/ 0 h 15718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120572" h="1571852">
                                <a:moveTo>
                                  <a:pt x="754467" y="0"/>
                                </a:moveTo>
                                <a:lnTo>
                                  <a:pt x="3120572" y="0"/>
                                </a:lnTo>
                                <a:lnTo>
                                  <a:pt x="3120572" y="1571852"/>
                                </a:lnTo>
                                <a:lnTo>
                                  <a:pt x="0" y="1571852"/>
                                </a:lnTo>
                                <a:lnTo>
                                  <a:pt x="0" y="781797"/>
                                </a:lnTo>
                                <a:lnTo>
                                  <a:pt x="75446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1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57" name="文本框 56">
                        <a:extLst>
                          <a:ext uri="{FF2B5EF4-FFF2-40B4-BE49-F238E27FC236}">
                            <a16:creationId xmlns:a16="http://schemas.microsoft.com/office/drawing/2014/main" id="{1242B836-B692-28C0-5161-6A7396041F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847410" y="4254954"/>
                        <a:ext cx="52142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rgbClr val="FFFFFF"/>
                            </a:solidFill>
                            <a:latin typeface="+mj-ea"/>
                            <a:ea typeface="+mj-ea"/>
                          </a:rPr>
                          <a:t>02</a:t>
                        </a:r>
                        <a:endParaRPr lang="zh-CN" altLang="en-US" sz="20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55" name="文本框 54">
                      <a:extLst>
                        <a:ext uri="{FF2B5EF4-FFF2-40B4-BE49-F238E27FC236}">
                          <a16:creationId xmlns:a16="http://schemas.microsoft.com/office/drawing/2014/main" id="{B1A10600-52AF-25D5-B06D-B692558030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31355" y="4702451"/>
                      <a:ext cx="2762250" cy="8244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/>
                        <a:t>将收集的数据搬入线上，增加银行管理，利率管理，知识库管理，将相关数据图表化。</a:t>
                      </a:r>
                    </a:p>
                  </p:txBody>
                </p:sp>
              </p:grpSp>
              <p:cxnSp>
                <p:nvCxnSpPr>
                  <p:cNvPr id="52" name="直接连接符 51">
                    <a:extLst>
                      <a:ext uri="{FF2B5EF4-FFF2-40B4-BE49-F238E27FC236}">
                        <a16:creationId xmlns:a16="http://schemas.microsoft.com/office/drawing/2014/main" id="{7C189B06-4587-96C9-3F14-3C61F5BD5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22126" y="4741091"/>
                    <a:ext cx="548640" cy="0"/>
                  </a:xfrm>
                  <a:prstGeom prst="line">
                    <a:avLst/>
                  </a:prstGeom>
                  <a:ln w="508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8F3D753E-6972-F572-EFB3-4A937551360D}"/>
                    </a:ext>
                  </a:extLst>
                </p:cNvPr>
                <p:cNvGrpSpPr/>
                <p:nvPr/>
              </p:nvGrpSpPr>
              <p:grpSpPr>
                <a:xfrm>
                  <a:off x="8412616" y="4180115"/>
                  <a:ext cx="3120572" cy="1571852"/>
                  <a:chOff x="8412616" y="4180115"/>
                  <a:chExt cx="3120572" cy="1571852"/>
                </a:xfrm>
              </p:grpSpPr>
              <p:grpSp>
                <p:nvGrpSpPr>
                  <p:cNvPr id="29" name="组合 28">
                    <a:extLst>
                      <a:ext uri="{FF2B5EF4-FFF2-40B4-BE49-F238E27FC236}">
                        <a16:creationId xmlns:a16="http://schemas.microsoft.com/office/drawing/2014/main" id="{00ECA064-14D0-C8F8-48BD-EE7E00A9C417}"/>
                      </a:ext>
                    </a:extLst>
                  </p:cNvPr>
                  <p:cNvGrpSpPr/>
                  <p:nvPr/>
                </p:nvGrpSpPr>
                <p:grpSpPr>
                  <a:xfrm>
                    <a:off x="8412616" y="4180115"/>
                    <a:ext cx="3120572" cy="1571852"/>
                    <a:chOff x="8412616" y="4180115"/>
                    <a:chExt cx="3120572" cy="1571852"/>
                  </a:xfrm>
                </p:grpSpPr>
                <p:grpSp>
                  <p:nvGrpSpPr>
                    <p:cNvPr id="31" name="组合 30">
                      <a:extLst>
                        <a:ext uri="{FF2B5EF4-FFF2-40B4-BE49-F238E27FC236}">
                          <a16:creationId xmlns:a16="http://schemas.microsoft.com/office/drawing/2014/main" id="{644477F8-9872-1C20-8ED0-5D43FBE63D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12616" y="4180115"/>
                      <a:ext cx="3120572" cy="1571852"/>
                      <a:chOff x="8412616" y="4180115"/>
                      <a:chExt cx="3120572" cy="1571852"/>
                    </a:xfrm>
                  </p:grpSpPr>
                  <p:grpSp>
                    <p:nvGrpSpPr>
                      <p:cNvPr id="34" name="组合 33">
                        <a:extLst>
                          <a:ext uri="{FF2B5EF4-FFF2-40B4-BE49-F238E27FC236}">
                            <a16:creationId xmlns:a16="http://schemas.microsoft.com/office/drawing/2014/main" id="{B6C3A700-07CB-ED36-1885-5C54247DC9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412616" y="4180115"/>
                        <a:ext cx="3120572" cy="1571852"/>
                        <a:chOff x="1291771" y="4180115"/>
                        <a:chExt cx="3120572" cy="1571852"/>
                      </a:xfrm>
                    </p:grpSpPr>
                    <p:sp>
                      <p:nvSpPr>
                        <p:cNvPr id="36" name="任意多边形: 形状 35">
                          <a:extLst>
                            <a:ext uri="{FF2B5EF4-FFF2-40B4-BE49-F238E27FC236}">
                              <a16:creationId xmlns:a16="http://schemas.microsoft.com/office/drawing/2014/main" id="{BB38E1F8-162B-0323-AB5E-0F3C70E156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1771" y="4180116"/>
                          <a:ext cx="218924" cy="226855"/>
                        </a:xfrm>
                        <a:custGeom>
                          <a:avLst/>
                          <a:gdLst>
                            <a:gd name="connsiteX0" fmla="*/ 0 w 218924"/>
                            <a:gd name="connsiteY0" fmla="*/ 0 h 226855"/>
                            <a:gd name="connsiteX1" fmla="*/ 218924 w 218924"/>
                            <a:gd name="connsiteY1" fmla="*/ 0 h 226855"/>
                            <a:gd name="connsiteX2" fmla="*/ 0 w 218924"/>
                            <a:gd name="connsiteY2" fmla="*/ 226855 h 226855"/>
                            <a:gd name="connsiteX3" fmla="*/ 0 w 218924"/>
                            <a:gd name="connsiteY3" fmla="*/ 0 h 2268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18924" h="226855">
                              <a:moveTo>
                                <a:pt x="0" y="0"/>
                              </a:moveTo>
                              <a:lnTo>
                                <a:pt x="218924" y="0"/>
                              </a:lnTo>
                              <a:lnTo>
                                <a:pt x="0" y="226855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19050">
                          <a:gradFill>
                            <a:gsLst>
                              <a:gs pos="0">
                                <a:schemeClr val="accent1"/>
                              </a:gs>
                              <a:gs pos="57000">
                                <a:schemeClr val="accent1">
                                  <a:lumMod val="45000"/>
                                  <a:lumOff val="55000"/>
                                </a:schemeClr>
                              </a:gs>
                              <a:gs pos="83000">
                                <a:schemeClr val="accent1">
                                  <a:lumMod val="45000"/>
                                  <a:lumOff val="55000"/>
                                  <a:alpha val="0"/>
                                </a:schemeClr>
                              </a:gs>
                              <a:gs pos="100000">
                                <a:schemeClr val="accent1">
                                  <a:lumMod val="30000"/>
                                  <a:lumOff val="70000"/>
                                  <a:alpha val="0"/>
                                </a:schemeClr>
                              </a:gs>
                            </a:gsLst>
                            <a:lin ang="2700000" scaled="0"/>
                          </a:gradFill>
                        </a:ln>
                        <a:effectLst>
                          <a:outerShdw blurRad="254000" dist="127000" dir="5400000" algn="t" rotWithShape="0">
                            <a:schemeClr val="accent1">
                              <a:alpha val="3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wrap="square" rtlCol="0" anchor="ctr">
                          <a:noAutofit/>
                        </a:bodyPr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  <p:grpSp>
                      <p:nvGrpSpPr>
                        <p:cNvPr id="37" name="组合 36">
                          <a:extLst>
                            <a:ext uri="{FF2B5EF4-FFF2-40B4-BE49-F238E27FC236}">
                              <a16:creationId xmlns:a16="http://schemas.microsoft.com/office/drawing/2014/main" id="{D2DE418E-2A02-E860-09A6-E52B535505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291771" y="4180115"/>
                          <a:ext cx="3120572" cy="1571852"/>
                          <a:chOff x="1291771" y="4180115"/>
                          <a:chExt cx="3120572" cy="1571852"/>
                        </a:xfrm>
                      </p:grpSpPr>
                      <p:sp>
                        <p:nvSpPr>
                          <p:cNvPr id="38" name="任意多边形: 形状 37">
                            <a:extLst>
                              <a:ext uri="{FF2B5EF4-FFF2-40B4-BE49-F238E27FC236}">
                                <a16:creationId xmlns:a16="http://schemas.microsoft.com/office/drawing/2014/main" id="{03D5616E-795D-341E-019C-C4F030FD44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2" y="4180116"/>
                            <a:ext cx="754467" cy="781797"/>
                          </a:xfrm>
                          <a:custGeom>
                            <a:avLst/>
                            <a:gdLst>
                              <a:gd name="connsiteX0" fmla="*/ 218924 w 754467"/>
                              <a:gd name="connsiteY0" fmla="*/ 0 h 781797"/>
                              <a:gd name="connsiteX1" fmla="*/ 754467 w 754467"/>
                              <a:gd name="connsiteY1" fmla="*/ 0 h 781797"/>
                              <a:gd name="connsiteX2" fmla="*/ 0 w 754467"/>
                              <a:gd name="connsiteY2" fmla="*/ 781797 h 781797"/>
                              <a:gd name="connsiteX3" fmla="*/ 0 w 754467"/>
                              <a:gd name="connsiteY3" fmla="*/ 226855 h 781797"/>
                              <a:gd name="connsiteX4" fmla="*/ 218924 w 754467"/>
                              <a:gd name="connsiteY4" fmla="*/ 0 h 78179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754467" h="781797">
                                <a:moveTo>
                                  <a:pt x="218924" y="0"/>
                                </a:moveTo>
                                <a:lnTo>
                                  <a:pt x="754467" y="0"/>
                                </a:lnTo>
                                <a:lnTo>
                                  <a:pt x="0" y="781797"/>
                                </a:lnTo>
                                <a:lnTo>
                                  <a:pt x="0" y="226855"/>
                                </a:lnTo>
                                <a:lnTo>
                                  <a:pt x="218924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accent2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9" name="任意多边形: 形状 38">
                            <a:extLst>
                              <a:ext uri="{FF2B5EF4-FFF2-40B4-BE49-F238E27FC236}">
                                <a16:creationId xmlns:a16="http://schemas.microsoft.com/office/drawing/2014/main" id="{67845519-F094-6D77-9643-DE6184F0103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291771" y="4180115"/>
                            <a:ext cx="3120572" cy="1571852"/>
                          </a:xfrm>
                          <a:custGeom>
                            <a:avLst/>
                            <a:gdLst>
                              <a:gd name="connsiteX0" fmla="*/ 754467 w 3120572"/>
                              <a:gd name="connsiteY0" fmla="*/ 0 h 1571852"/>
                              <a:gd name="connsiteX1" fmla="*/ 3120572 w 3120572"/>
                              <a:gd name="connsiteY1" fmla="*/ 0 h 1571852"/>
                              <a:gd name="connsiteX2" fmla="*/ 3120572 w 3120572"/>
                              <a:gd name="connsiteY2" fmla="*/ 1571852 h 1571852"/>
                              <a:gd name="connsiteX3" fmla="*/ 0 w 3120572"/>
                              <a:gd name="connsiteY3" fmla="*/ 1571852 h 1571852"/>
                              <a:gd name="connsiteX4" fmla="*/ 0 w 3120572"/>
                              <a:gd name="connsiteY4" fmla="*/ 781797 h 1571852"/>
                              <a:gd name="connsiteX5" fmla="*/ 754467 w 3120572"/>
                              <a:gd name="connsiteY5" fmla="*/ 0 h 15718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3120572" h="1571852">
                                <a:moveTo>
                                  <a:pt x="754467" y="0"/>
                                </a:moveTo>
                                <a:lnTo>
                                  <a:pt x="3120572" y="0"/>
                                </a:lnTo>
                                <a:lnTo>
                                  <a:pt x="3120572" y="1571852"/>
                                </a:lnTo>
                                <a:lnTo>
                                  <a:pt x="0" y="1571852"/>
                                </a:lnTo>
                                <a:lnTo>
                                  <a:pt x="0" y="781797"/>
                                </a:lnTo>
                                <a:lnTo>
                                  <a:pt x="754467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bg1"/>
                          </a:solidFill>
                          <a:ln w="19050">
                            <a:gradFill>
                              <a:gsLst>
                                <a:gs pos="0">
                                  <a:schemeClr val="accent1"/>
                                </a:gs>
                                <a:gs pos="57000">
                                  <a:schemeClr val="accent1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1">
                                    <a:lumMod val="45000"/>
                                    <a:lumOff val="55000"/>
                                    <a:alpha val="0"/>
                                  </a:schemeClr>
                                </a:gs>
                                <a:gs pos="100000">
                                  <a:schemeClr val="accent1">
                                    <a:lumMod val="30000"/>
                                    <a:lumOff val="70000"/>
                                    <a:alpha val="0"/>
                                  </a:schemeClr>
                                </a:gs>
                              </a:gsLst>
                              <a:lin ang="2700000" scaled="0"/>
                            </a:gradFill>
                          </a:ln>
                          <a:effectLst>
                            <a:outerShdw blurRad="254000" dist="127000" dir="5400000" algn="t" rotWithShape="0">
                              <a:schemeClr val="accent1">
                                <a:alpha val="30000"/>
                              </a:schemeClr>
                            </a:outerShdw>
                          </a:effectLst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wrap="square" rtlCol="0" anchor="ctr">
                            <a:noAutofit/>
                          </a:bodyPr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</p:grpSp>
                  </p:grpSp>
                  <p:sp>
                    <p:nvSpPr>
                      <p:cNvPr id="35" name="文本框 34">
                        <a:extLst>
                          <a:ext uri="{FF2B5EF4-FFF2-40B4-BE49-F238E27FC236}">
                            <a16:creationId xmlns:a16="http://schemas.microsoft.com/office/drawing/2014/main" id="{DEC55EBF-429C-5471-7C27-F6A2BDC648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20101" y="4254954"/>
                        <a:ext cx="52142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2000" b="1" dirty="0">
                            <a:solidFill>
                              <a:srgbClr val="FFFFFF"/>
                            </a:solidFill>
                            <a:latin typeface="+mj-ea"/>
                            <a:ea typeface="+mj-ea"/>
                          </a:rPr>
                          <a:t>03</a:t>
                        </a:r>
                        <a:endParaRPr lang="zh-CN" altLang="en-US" sz="2000" b="1" dirty="0">
                          <a:solidFill>
                            <a:srgbClr val="FFFFFF"/>
                          </a:solidFill>
                          <a:latin typeface="+mj-ea"/>
                          <a:ea typeface="+mj-ea"/>
                        </a:endParaRPr>
                      </a:p>
                    </p:txBody>
                  </p:sp>
                </p:grpSp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83804B32-AF99-C9FC-9AEA-5B774FD399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63202" y="4702451"/>
                      <a:ext cx="2819400" cy="8244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algn="just" hangingPunc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/>
                        <a:t>系统自动监测，一旦满足设置的告警规则，立即发出邮件，短信等多种渠道的提醒。</a:t>
                      </a:r>
                    </a:p>
                  </p:txBody>
                </p:sp>
              </p:grpSp>
              <p:cxnSp>
                <p:nvCxnSpPr>
                  <p:cNvPr id="30" name="直接连接符 29">
                    <a:extLst>
                      <a:ext uri="{FF2B5EF4-FFF2-40B4-BE49-F238E27FC236}">
                        <a16:creationId xmlns:a16="http://schemas.microsoft.com/office/drawing/2014/main" id="{9CEB3F7D-1AED-1CC0-7788-5D66DBF8BB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92096" y="4741091"/>
                    <a:ext cx="548640" cy="0"/>
                  </a:xfrm>
                  <a:prstGeom prst="line">
                    <a:avLst/>
                  </a:prstGeom>
                  <a:ln w="50800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85096BA-F5DA-BF67-96D9-A8903DA54DE6}"/>
                  </a:ext>
                </a:extLst>
              </p:cNvPr>
              <p:cNvSpPr txBox="1"/>
              <p:nvPr/>
            </p:nvSpPr>
            <p:spPr>
              <a:xfrm>
                <a:off x="4311832" y="3018529"/>
                <a:ext cx="4040840" cy="421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1"/>
                    </a:solidFill>
                    <a:latin typeface="+mj-ea"/>
                    <a:ea typeface="+mj-ea"/>
                  </a:rPr>
                  <a:t>解决的思路？</a:t>
                </a:r>
              </a:p>
            </p:txBody>
          </p: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F4E92BA3-4314-3B81-783C-64396ADE0BDD}"/>
              </a:ext>
            </a:extLst>
          </p:cNvPr>
          <p:cNvSpPr txBox="1"/>
          <p:nvPr/>
        </p:nvSpPr>
        <p:spPr>
          <a:xfrm>
            <a:off x="591911" y="328813"/>
            <a:ext cx="2100490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方案阐述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25BD16F-58D7-432D-8F12-CFE835BED462}"/>
              </a:ext>
            </a:extLst>
          </p:cNvPr>
          <p:cNvSpPr txBox="1"/>
          <p:nvPr/>
        </p:nvSpPr>
        <p:spPr>
          <a:xfrm>
            <a:off x="5443499" y="3706068"/>
            <a:ext cx="256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数据可视化，可追踪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2236E5C-E911-4851-A00D-B8D30FB5AD5E}"/>
              </a:ext>
            </a:extLst>
          </p:cNvPr>
          <p:cNvSpPr txBox="1"/>
          <p:nvPr/>
        </p:nvSpPr>
        <p:spPr>
          <a:xfrm>
            <a:off x="9011405" y="3706068"/>
            <a:ext cx="256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+mj-ea"/>
                <a:ea typeface="+mj-ea"/>
              </a:rPr>
              <a:t>自动提醒，及时准确</a:t>
            </a:r>
          </a:p>
        </p:txBody>
      </p:sp>
      <p:pic>
        <p:nvPicPr>
          <p:cNvPr id="81" name="图片 80" descr="图标&#10;&#10;描述已自动生成">
            <a:extLst>
              <a:ext uri="{FF2B5EF4-FFF2-40B4-BE49-F238E27FC236}">
                <a16:creationId xmlns:a16="http://schemas.microsoft.com/office/drawing/2014/main" id="{6B40661E-B16B-4DC9-9C7E-3F5A118A3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39" y="99460"/>
            <a:ext cx="628329" cy="628329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3282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6875DE27-9D8D-1C62-6738-2BF5A16089F5}"/>
              </a:ext>
            </a:extLst>
          </p:cNvPr>
          <p:cNvSpPr txBox="1"/>
          <p:nvPr/>
        </p:nvSpPr>
        <p:spPr>
          <a:xfrm>
            <a:off x="591911" y="328813"/>
            <a:ext cx="2100490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系统架构图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9E32A7-B2C1-421D-9EBA-12E793DCB884}"/>
              </a:ext>
            </a:extLst>
          </p:cNvPr>
          <p:cNvSpPr txBox="1"/>
          <p:nvPr/>
        </p:nvSpPr>
        <p:spPr>
          <a:xfrm>
            <a:off x="4861823" y="6356988"/>
            <a:ext cx="24683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利率监控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AI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助手系统架构图</a:t>
            </a:r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FCEDC7B-1C8A-4F14-93A6-4996120DD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89" y="211262"/>
            <a:ext cx="628329" cy="628329"/>
          </a:xfrm>
          <a:prstGeom prst="flowChartConnector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B1EC9C-593E-2EAF-84D1-6683776CC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56" y="1080138"/>
            <a:ext cx="88963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5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6875DE27-9D8D-1C62-6738-2BF5A16089F5}"/>
              </a:ext>
            </a:extLst>
          </p:cNvPr>
          <p:cNvSpPr txBox="1"/>
          <p:nvPr/>
        </p:nvSpPr>
        <p:spPr>
          <a:xfrm>
            <a:off x="591911" y="328813"/>
            <a:ext cx="2100490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系统架构图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9E32A7-B2C1-421D-9EBA-12E793DCB884}"/>
              </a:ext>
            </a:extLst>
          </p:cNvPr>
          <p:cNvSpPr txBox="1"/>
          <p:nvPr/>
        </p:nvSpPr>
        <p:spPr>
          <a:xfrm>
            <a:off x="4940200" y="5602428"/>
            <a:ext cx="24683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App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自动采集架构图</a:t>
            </a:r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FCEDC7B-1C8A-4F14-93A6-4996120DD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89" y="211262"/>
            <a:ext cx="628329" cy="628329"/>
          </a:xfrm>
          <a:prstGeom prst="flowChartConnector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70ED57-F514-1BF5-0914-9DB0F1AA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2" y="1823917"/>
            <a:ext cx="11443381" cy="3731922"/>
          </a:xfrm>
          <a:prstGeom prst="rect">
            <a:avLst/>
          </a:prstGeom>
        </p:spPr>
      </p:pic>
      <p:sp>
        <p:nvSpPr>
          <p:cNvPr id="2" name="思想气泡: 云 1">
            <a:extLst>
              <a:ext uri="{FF2B5EF4-FFF2-40B4-BE49-F238E27FC236}">
                <a16:creationId xmlns:a16="http://schemas.microsoft.com/office/drawing/2014/main" id="{7D99E832-390B-DBB0-F591-4B0AE9AE5CBE}"/>
              </a:ext>
            </a:extLst>
          </p:cNvPr>
          <p:cNvSpPr/>
          <p:nvPr/>
        </p:nvSpPr>
        <p:spPr>
          <a:xfrm>
            <a:off x="6547944" y="520286"/>
            <a:ext cx="2613474" cy="1711927"/>
          </a:xfrm>
          <a:prstGeom prst="cloudCallout">
            <a:avLst>
              <a:gd name="adj1" fmla="val 44145"/>
              <a:gd name="adj2" fmla="val 4418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F8DC5D-62E9-EBA3-1406-245F2756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90" y="741406"/>
            <a:ext cx="1745564" cy="111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6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6875DE27-9D8D-1C62-6738-2BF5A16089F5}"/>
              </a:ext>
            </a:extLst>
          </p:cNvPr>
          <p:cNvSpPr txBox="1"/>
          <p:nvPr/>
        </p:nvSpPr>
        <p:spPr>
          <a:xfrm>
            <a:off x="591911" y="328813"/>
            <a:ext cx="2100490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系统架构图</a:t>
            </a:r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FCEDC7B-1C8A-4F14-93A6-4996120DD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89" y="211262"/>
            <a:ext cx="628329" cy="628329"/>
          </a:xfrm>
          <a:prstGeom prst="flowChartConnector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CC9860-4020-2435-2F36-41C8CF85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12" y="1204356"/>
            <a:ext cx="3422740" cy="20536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55961A-ACCB-BF15-34E9-A40370036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29" y="3429000"/>
            <a:ext cx="1448366" cy="32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B87AFFB3-9041-9C32-7F23-D296BB1A7523}"/>
              </a:ext>
            </a:extLst>
          </p:cNvPr>
          <p:cNvSpPr/>
          <p:nvPr/>
        </p:nvSpPr>
        <p:spPr>
          <a:xfrm>
            <a:off x="4173351" y="3300715"/>
            <a:ext cx="470263" cy="5812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3FDEFB-4B9E-E533-66D9-B2C3D2D993BC}"/>
              </a:ext>
            </a:extLst>
          </p:cNvPr>
          <p:cNvSpPr txBox="1"/>
          <p:nvPr/>
        </p:nvSpPr>
        <p:spPr>
          <a:xfrm>
            <a:off x="5018578" y="1194413"/>
            <a:ext cx="2468353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蚂蚁银行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餘額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幫你每日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earn more</a:t>
            </a:r>
          </a:p>
          <a:p>
            <a:r>
              <a:rPr lang="zh-CN" altLang="en-US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日赚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高达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3.5</a:t>
            </a:r>
            <a:r>
              <a:rPr lang="zh-CN" altLang="en-US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厘</a:t>
            </a:r>
            <a:endParaRPr lang="en-US" altLang="zh-CN" sz="1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TW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成功透過</a:t>
            </a:r>
            <a:r>
              <a:rPr lang="en-US" altLang="zh-TW" sz="1400" dirty="0" err="1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AlipayHK</a:t>
            </a:r>
            <a:r>
              <a:rPr lang="en-US" altLang="zh-TW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App</a:t>
            </a:r>
            <a:r>
              <a:rPr lang="zh-TW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升級至</a:t>
            </a:r>
            <a:r>
              <a:rPr lang="zh-TW" altLang="en-US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餘額</a:t>
            </a:r>
            <a:r>
              <a:rPr lang="en-US" altLang="zh-TW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zh-TW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，可獲高達</a:t>
            </a:r>
            <a:r>
              <a:rPr lang="en-US" altLang="zh-TW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3.5%</a:t>
            </a:r>
            <a:r>
              <a:rPr lang="zh-TW" altLang="en-US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活期存款</a:t>
            </a:r>
            <a:r>
              <a:rPr lang="zh-TW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年利率*</a:t>
            </a:r>
            <a:r>
              <a:rPr lang="en-US" altLang="zh-TW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!</a:t>
            </a:r>
          </a:p>
          <a:p>
            <a:r>
              <a:rPr lang="en-US" altLang="zh-TW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3.5% </a:t>
            </a:r>
            <a:r>
              <a:rPr lang="zh-TW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活期年利率適用於</a:t>
            </a:r>
            <a:r>
              <a:rPr lang="en-US" altLang="zh-TW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HKD 50,000 - 300,000</a:t>
            </a:r>
            <a:r>
              <a:rPr lang="en-US" altLang="zh-TW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TW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餘額</a:t>
            </a:r>
            <a:r>
              <a:rPr lang="en-US" altLang="zh-TW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zh-TW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高收益賬戶存款，詳情請以螞蟻銀行</a:t>
            </a:r>
            <a:r>
              <a:rPr lang="en-US" altLang="zh-TW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TW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香港</a:t>
            </a:r>
            <a:r>
              <a:rPr lang="en-US" altLang="zh-TW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TW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官網展示的港元儲蓄存款年利率為準。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1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87E899-7422-EEDE-8BD4-5BE6A920FDA7}"/>
              </a:ext>
            </a:extLst>
          </p:cNvPr>
          <p:cNvSpPr txBox="1"/>
          <p:nvPr/>
        </p:nvSpPr>
        <p:spPr>
          <a:xfrm>
            <a:off x="5018578" y="3725206"/>
            <a:ext cx="272334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中信银行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信秒贷</a:t>
            </a:r>
            <a:b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最高可借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300000.00</a:t>
            </a:r>
          </a:p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年利率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单利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最低</a:t>
            </a:r>
            <a:r>
              <a:rPr lang="en-US" altLang="zh-CN" sz="1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4.35%</a:t>
            </a:r>
          </a:p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全程线上自助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,7x24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小时服务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无需抵押或担保，纯信用发放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按需提款，信贷自由，随借随还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按日计息，不使用不计息，可提前还款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1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A02E574-9B36-6664-E7A6-D476714DB73F}"/>
              </a:ext>
            </a:extLst>
          </p:cNvPr>
          <p:cNvSpPr/>
          <p:nvPr/>
        </p:nvSpPr>
        <p:spPr>
          <a:xfrm>
            <a:off x="7801429" y="3258000"/>
            <a:ext cx="470263" cy="5812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1DC44D-279E-9FE8-F70F-A7D03E1EC662}"/>
              </a:ext>
            </a:extLst>
          </p:cNvPr>
          <p:cNvSpPr txBox="1"/>
          <p:nvPr/>
        </p:nvSpPr>
        <p:spPr>
          <a:xfrm>
            <a:off x="4008372" y="395369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数据抓取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0568A7-A62B-1812-772C-63EB24E73A1A}"/>
              </a:ext>
            </a:extLst>
          </p:cNvPr>
          <p:cNvSpPr txBox="1"/>
          <p:nvPr/>
        </p:nvSpPr>
        <p:spPr>
          <a:xfrm>
            <a:off x="8406915" y="1919587"/>
            <a:ext cx="2468353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{</a:t>
            </a:r>
          </a:p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"rate": "3.5%", </a:t>
            </a:r>
          </a:p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"money": "50,000 - 300,000", </a:t>
            </a:r>
          </a:p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"productName": "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餘額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+“</a:t>
            </a:r>
          </a:p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D13D81F-3F8E-3072-D6A1-85A37845FC86}"/>
              </a:ext>
            </a:extLst>
          </p:cNvPr>
          <p:cNvSpPr txBox="1"/>
          <p:nvPr/>
        </p:nvSpPr>
        <p:spPr>
          <a:xfrm>
            <a:off x="8494002" y="3949471"/>
            <a:ext cx="2468353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{  </a:t>
            </a:r>
          </a:p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"rate": "4.35%", </a:t>
            </a:r>
          </a:p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"money": "300000.00", </a:t>
            </a:r>
          </a:p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"productName": "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信秒贷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“</a:t>
            </a:r>
          </a:p>
          <a:p>
            <a:pPr algn="l" latinLnBrk="1"/>
            <a:r>
              <a:rPr lang="en-US" altLang="zh-CN" sz="1400" b="0" i="0" dirty="0">
                <a:solidFill>
                  <a:srgbClr val="000000"/>
                </a:solidFill>
                <a:effectLst/>
                <a:latin typeface="-apple-system"/>
              </a:rPr>
              <a:t>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A09CCA9-1607-FDA6-4C07-CB5A4A5E7EB5}"/>
              </a:ext>
            </a:extLst>
          </p:cNvPr>
          <p:cNvSpPr txBox="1"/>
          <p:nvPr/>
        </p:nvSpPr>
        <p:spPr>
          <a:xfrm>
            <a:off x="7713394" y="394947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结构化</a:t>
            </a:r>
          </a:p>
        </p:txBody>
      </p:sp>
    </p:spTree>
    <p:extLst>
      <p:ext uri="{BB962C8B-B14F-4D97-AF65-F5344CB8AC3E}">
        <p14:creationId xmlns:p14="http://schemas.microsoft.com/office/powerpoint/2010/main" val="153549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35E97B0-016C-3DA4-7F28-E5EE024A24A7}"/>
              </a:ext>
            </a:extLst>
          </p:cNvPr>
          <p:cNvGrpSpPr/>
          <p:nvPr/>
        </p:nvGrpSpPr>
        <p:grpSpPr>
          <a:xfrm>
            <a:off x="925641" y="1125538"/>
            <a:ext cx="10607546" cy="5111750"/>
            <a:chOff x="925641" y="1125538"/>
            <a:chExt cx="10607546" cy="5111750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53CF249D-3A6D-20FA-E757-509621C84151}"/>
                </a:ext>
              </a:extLst>
            </p:cNvPr>
            <p:cNvSpPr/>
            <p:nvPr/>
          </p:nvSpPr>
          <p:spPr>
            <a:xfrm rot="10800000">
              <a:off x="5936341" y="1125538"/>
              <a:ext cx="5596846" cy="5111750"/>
            </a:xfrm>
            <a:prstGeom prst="rtTriangle">
              <a:avLst/>
            </a:prstGeom>
            <a:blipFill dpi="0" rotWithShape="0">
              <a:blip r:embed="rId2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425450" ty="-12700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3D6449-B7B2-38DE-FBBA-85B574B4CE54}"/>
                </a:ext>
              </a:extLst>
            </p:cNvPr>
            <p:cNvGrpSpPr/>
            <p:nvPr/>
          </p:nvGrpSpPr>
          <p:grpSpPr>
            <a:xfrm>
              <a:off x="925641" y="1203999"/>
              <a:ext cx="6716147" cy="3096342"/>
              <a:chOff x="925641" y="1203999"/>
              <a:chExt cx="6716147" cy="3096342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600F6F0-08AA-CA1E-5DD7-BA41F530B05A}"/>
                  </a:ext>
                </a:extLst>
              </p:cNvPr>
              <p:cNvGrpSpPr/>
              <p:nvPr/>
            </p:nvGrpSpPr>
            <p:grpSpPr>
              <a:xfrm>
                <a:off x="925641" y="1203999"/>
                <a:ext cx="6716147" cy="1813728"/>
                <a:chOff x="925641" y="1203999"/>
                <a:chExt cx="6716147" cy="1813728"/>
              </a:xfrm>
            </p:grpSpPr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DCC1C0A8-4E62-F17A-208E-83894B7D0BAB}"/>
                    </a:ext>
                  </a:extLst>
                </p:cNvPr>
                <p:cNvGrpSpPr/>
                <p:nvPr/>
              </p:nvGrpSpPr>
              <p:grpSpPr>
                <a:xfrm>
                  <a:off x="925641" y="1203999"/>
                  <a:ext cx="6716147" cy="1554710"/>
                  <a:chOff x="925641" y="1203999"/>
                  <a:chExt cx="6716147" cy="1554710"/>
                </a:xfrm>
              </p:grpSpPr>
              <p:sp>
                <p:nvSpPr>
                  <p:cNvPr id="20" name="任意多边形: 形状 19">
                    <a:extLst>
                      <a:ext uri="{FF2B5EF4-FFF2-40B4-BE49-F238E27FC236}">
                        <a16:creationId xmlns:a16="http://schemas.microsoft.com/office/drawing/2014/main" id="{5243CF16-A227-9030-992B-1E0F8C93414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628296" y="-1254782"/>
                    <a:ext cx="1310837" cy="6716146"/>
                  </a:xfrm>
                  <a:custGeom>
                    <a:avLst/>
                    <a:gdLst>
                      <a:gd name="connsiteX0" fmla="*/ 0 w 1756229"/>
                      <a:gd name="connsiteY0" fmla="*/ 6716146 h 6716146"/>
                      <a:gd name="connsiteX1" fmla="*/ 0 w 1756229"/>
                      <a:gd name="connsiteY1" fmla="*/ 460489 h 6716146"/>
                      <a:gd name="connsiteX2" fmla="*/ 76 w 1756229"/>
                      <a:gd name="connsiteY2" fmla="*/ 460489 h 6716146"/>
                      <a:gd name="connsiteX3" fmla="*/ 76 w 1756229"/>
                      <a:gd name="connsiteY3" fmla="*/ 0 h 6716146"/>
                      <a:gd name="connsiteX4" fmla="*/ 460565 w 1756229"/>
                      <a:gd name="connsiteY4" fmla="*/ 460489 h 6716146"/>
                      <a:gd name="connsiteX5" fmla="*/ 1756229 w 1756229"/>
                      <a:gd name="connsiteY5" fmla="*/ 460489 h 6716146"/>
                      <a:gd name="connsiteX6" fmla="*/ 1756229 w 1756229"/>
                      <a:gd name="connsiteY6" fmla="*/ 6716146 h 6716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56229" h="6716146">
                        <a:moveTo>
                          <a:pt x="0" y="6716146"/>
                        </a:moveTo>
                        <a:lnTo>
                          <a:pt x="0" y="460489"/>
                        </a:lnTo>
                        <a:lnTo>
                          <a:pt x="76" y="460489"/>
                        </a:lnTo>
                        <a:lnTo>
                          <a:pt x="76" y="0"/>
                        </a:lnTo>
                        <a:lnTo>
                          <a:pt x="460565" y="460489"/>
                        </a:lnTo>
                        <a:lnTo>
                          <a:pt x="1756229" y="460489"/>
                        </a:lnTo>
                        <a:lnTo>
                          <a:pt x="1756229" y="671614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9050">
                    <a:gradFill>
                      <a:gsLst>
                        <a:gs pos="5000">
                          <a:schemeClr val="accent1">
                            <a:lumMod val="5000"/>
                            <a:lumOff val="95000"/>
                            <a:alpha val="0"/>
                          </a:schemeClr>
                        </a:gs>
                        <a:gs pos="37000">
                          <a:schemeClr val="accent1">
                            <a:lumMod val="45000"/>
                            <a:lumOff val="55000"/>
                            <a:alpha val="0"/>
                          </a:schemeClr>
                        </a:gs>
                        <a:gs pos="83000">
                          <a:schemeClr val="accent1"/>
                        </a:gs>
                        <a:gs pos="100000">
                          <a:schemeClr val="accent1"/>
                        </a:gs>
                      </a:gsLst>
                      <a:lin ang="12600000" scaled="0"/>
                    </a:gradFill>
                  </a:ln>
                  <a:effectLst>
                    <a:outerShdw blurRad="254000" dist="127000" dir="5400000" algn="t" rotWithShape="0">
                      <a:schemeClr val="accent1">
                        <a:alpha val="3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>
                    <a:extLst>
                      <a:ext uri="{FF2B5EF4-FFF2-40B4-BE49-F238E27FC236}">
                        <a16:creationId xmlns:a16="http://schemas.microsoft.com/office/drawing/2014/main" id="{998900E8-AB3B-EEAB-7A5F-5C57961838FF}"/>
                      </a:ext>
                    </a:extLst>
                  </p:cNvPr>
                  <p:cNvGrpSpPr/>
                  <p:nvPr/>
                </p:nvGrpSpPr>
                <p:grpSpPr>
                  <a:xfrm>
                    <a:off x="925641" y="1203999"/>
                    <a:ext cx="1903963" cy="508000"/>
                    <a:chOff x="925641" y="1203999"/>
                    <a:chExt cx="1903963" cy="508000"/>
                  </a:xfrm>
                </p:grpSpPr>
                <p:sp>
                  <p:nvSpPr>
                    <p:cNvPr id="22" name="矩形: 圆角 21">
                      <a:extLst>
                        <a:ext uri="{FF2B5EF4-FFF2-40B4-BE49-F238E27FC236}">
                          <a16:creationId xmlns:a16="http://schemas.microsoft.com/office/drawing/2014/main" id="{72CD6042-C38A-E91B-E9AA-878786AEE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41" y="1203999"/>
                      <a:ext cx="1672836" cy="508000"/>
                    </a:xfrm>
                    <a:prstGeom prst="roundRect">
                      <a:avLst>
                        <a:gd name="adj" fmla="val 50000"/>
                      </a:avLst>
                    </a:prstGeom>
                    <a:ln>
                      <a:noFill/>
                    </a:ln>
                    <a:effectLst>
                      <a:outerShdw blurRad="254000" dist="127000" dir="5400000" algn="t" rotWithShape="0">
                        <a:schemeClr val="accent1">
                          <a:alpha val="3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" name="文本框 22">
                      <a:extLst>
                        <a:ext uri="{FF2B5EF4-FFF2-40B4-BE49-F238E27FC236}">
                          <a16:creationId xmlns:a16="http://schemas.microsoft.com/office/drawing/2014/main" id="{9E316569-23DA-4AF0-2C20-B0E4B94BAC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8060" y="1259700"/>
                      <a:ext cx="182154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b="1" dirty="0">
                          <a:solidFill>
                            <a:srgbClr val="FEFBFB"/>
                          </a:solidFill>
                          <a:latin typeface="+mj-ea"/>
                          <a:ea typeface="+mj-ea"/>
                        </a:rPr>
                        <a:t>技术可行性</a:t>
                      </a:r>
                    </a:p>
                  </p:txBody>
                </p:sp>
              </p:grpSp>
            </p:grp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B3EAF2A-8678-8E73-24D5-1ACD25E65E7A}"/>
                    </a:ext>
                  </a:extLst>
                </p:cNvPr>
                <p:cNvSpPr txBox="1"/>
                <p:nvPr/>
              </p:nvSpPr>
              <p:spPr>
                <a:xfrm>
                  <a:off x="1104596" y="1715511"/>
                  <a:ext cx="5899878" cy="1302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 algn="just" hangingPunct="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000" dirty="0">
                      <a:latin typeface="+mn-ea"/>
                    </a:rPr>
                    <a:t>用到的技术：通过</a:t>
                  </a:r>
                  <a:r>
                    <a:rPr lang="en-US" altLang="zh-CN" sz="1000" dirty="0">
                      <a:latin typeface="+mn-ea"/>
                    </a:rPr>
                    <a:t>RAG</a:t>
                  </a:r>
                  <a:r>
                    <a:rPr lang="zh-CN" altLang="en-US" sz="1000" dirty="0">
                      <a:latin typeface="+mn-ea"/>
                    </a:rPr>
                    <a:t>形成本地向量资料库， 再与</a:t>
                  </a:r>
                  <a:r>
                    <a:rPr lang="en-US" altLang="zh-CN" sz="1000" dirty="0">
                      <a:latin typeface="+mn-ea"/>
                    </a:rPr>
                    <a:t>LLM</a:t>
                  </a:r>
                  <a:r>
                    <a:rPr lang="zh-CN" altLang="en-US" sz="1000" dirty="0">
                      <a:latin typeface="+mn-ea"/>
                    </a:rPr>
                    <a:t>交互生成答案</a:t>
                  </a:r>
                  <a:endParaRPr lang="en-US" altLang="zh-CN" sz="1000" dirty="0">
                    <a:latin typeface="+mn-ea"/>
                  </a:endParaRPr>
                </a:p>
                <a:p>
                  <a:pPr marL="171450" indent="-171450" algn="just" hangingPunct="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000" dirty="0">
                      <a:latin typeface="+mn-ea"/>
                    </a:rPr>
                    <a:t>目前主流开源</a:t>
                  </a:r>
                  <a:r>
                    <a:rPr lang="en-US" altLang="zh-CN" sz="1000" dirty="0">
                      <a:latin typeface="+mn-ea"/>
                    </a:rPr>
                    <a:t>RAG</a:t>
                  </a:r>
                  <a:r>
                    <a:rPr lang="zh-CN" altLang="en-US" sz="1000" dirty="0">
                      <a:latin typeface="+mn-ea"/>
                    </a:rPr>
                    <a:t>框架有：</a:t>
                  </a:r>
                  <a:r>
                    <a:rPr lang="en-US" altLang="zh-CN" sz="1000" b="0" i="0" dirty="0" err="1">
                      <a:solidFill>
                        <a:srgbClr val="4F4F4F"/>
                      </a:solidFill>
                      <a:effectLst/>
                      <a:latin typeface="-apple-system"/>
                    </a:rPr>
                    <a:t>Dify</a:t>
                  </a:r>
                  <a:r>
                    <a:rPr lang="zh-CN" altLang="en-US" sz="1000" b="0" i="0" dirty="0">
                      <a:solidFill>
                        <a:srgbClr val="4F4F4F"/>
                      </a:solidFill>
                      <a:effectLst/>
                      <a:latin typeface="-apple-system"/>
                    </a:rPr>
                    <a:t>，</a:t>
                  </a:r>
                  <a:r>
                    <a:rPr lang="en-US" altLang="zh-CN" sz="1000" b="0" i="0" dirty="0" err="1">
                      <a:solidFill>
                        <a:srgbClr val="4F4F4F"/>
                      </a:solidFill>
                      <a:effectLst/>
                      <a:latin typeface="-apple-system"/>
                    </a:rPr>
                    <a:t>langchain</a:t>
                  </a:r>
                  <a:r>
                    <a:rPr lang="zh-CN" altLang="en-US" sz="1000" b="0" i="0" dirty="0">
                      <a:solidFill>
                        <a:srgbClr val="4F4F4F"/>
                      </a:solidFill>
                      <a:effectLst/>
                      <a:latin typeface="-apple-system"/>
                    </a:rPr>
                    <a:t>，</a:t>
                  </a:r>
                  <a:r>
                    <a:rPr lang="en-US" altLang="zh-CN" sz="1000" b="0" i="0" dirty="0" err="1">
                      <a:solidFill>
                        <a:srgbClr val="4F4F4F"/>
                      </a:solidFill>
                      <a:effectLst/>
                      <a:latin typeface="-apple-system"/>
                    </a:rPr>
                    <a:t>FastGPT</a:t>
                  </a:r>
                  <a:r>
                    <a:rPr lang="en-US" altLang="zh-CN" sz="1000" b="0" i="0" dirty="0">
                      <a:solidFill>
                        <a:srgbClr val="4F4F4F"/>
                      </a:solidFill>
                      <a:effectLst/>
                      <a:latin typeface="-apple-system"/>
                    </a:rPr>
                    <a:t> </a:t>
                  </a:r>
                  <a:r>
                    <a:rPr lang="zh-CN" altLang="en-US" sz="1000" dirty="0">
                      <a:latin typeface="+mn-ea"/>
                    </a:rPr>
                    <a:t>等</a:t>
                  </a:r>
                  <a:endParaRPr lang="en-US" altLang="zh-CN" sz="1000" dirty="0">
                    <a:latin typeface="+mn-ea"/>
                  </a:endParaRPr>
                </a:p>
                <a:p>
                  <a:pPr marL="171450" indent="-171450" algn="just" hangingPunct="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1000" dirty="0">
                      <a:latin typeface="+mn-ea"/>
                    </a:rPr>
                    <a:t>LLM</a:t>
                  </a:r>
                  <a:r>
                    <a:rPr lang="zh-CN" altLang="en-US" sz="1000" dirty="0">
                      <a:latin typeface="+mn-ea"/>
                    </a:rPr>
                    <a:t>：用国内的通用语言模型即可</a:t>
                  </a:r>
                  <a:endParaRPr lang="en-US" altLang="zh-CN" sz="1000" dirty="0">
                    <a:latin typeface="+mn-ea"/>
                  </a:endParaRPr>
                </a:p>
                <a:p>
                  <a:pPr marL="171450" indent="-171450" algn="just" hangingPunct="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zh-CN" altLang="en-US" sz="1000" dirty="0">
                      <a:latin typeface="+mn-ea"/>
                    </a:rPr>
                    <a:t>准确率方面：项目可以持续迭代，有条件的话可通过微调模型，或构建</a:t>
                  </a:r>
                  <a:r>
                    <a:rPr lang="en-US" altLang="zh-CN" sz="1000" dirty="0">
                      <a:latin typeface="+mn-ea"/>
                    </a:rPr>
                    <a:t>Agent</a:t>
                  </a:r>
                </a:p>
                <a:p>
                  <a:pPr algn="just" hangingPunct="0">
                    <a:lnSpc>
                      <a:spcPct val="150000"/>
                    </a:lnSpc>
                  </a:pPr>
                  <a:r>
                    <a:rPr lang="zh-CN" altLang="en-US" sz="1400" dirty="0">
                      <a:latin typeface="+mn-ea"/>
                    </a:rPr>
                    <a:t> </a:t>
                  </a:r>
                </a:p>
              </p:txBody>
            </p: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B0DE4E-B4FB-FEF8-C321-6E1710750B77}"/>
                  </a:ext>
                </a:extLst>
              </p:cNvPr>
              <p:cNvSpPr txBox="1"/>
              <p:nvPr/>
            </p:nvSpPr>
            <p:spPr>
              <a:xfrm>
                <a:off x="3417662" y="3900231"/>
                <a:ext cx="14922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FFFF"/>
                    </a:solidFill>
                    <a:latin typeface="+mj-ea"/>
                    <a:ea typeface="+mj-ea"/>
                  </a:rPr>
                  <a:t>解决方案</a:t>
                </a: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2C6B875-41B9-40DB-98A3-C09BFD90327A}"/>
              </a:ext>
            </a:extLst>
          </p:cNvPr>
          <p:cNvSpPr txBox="1"/>
          <p:nvPr/>
        </p:nvSpPr>
        <p:spPr>
          <a:xfrm>
            <a:off x="395967" y="328813"/>
            <a:ext cx="3093681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可行性分析</a:t>
            </a:r>
          </a:p>
        </p:txBody>
      </p:sp>
      <p:pic>
        <p:nvPicPr>
          <p:cNvPr id="27" name="图片 26" descr="图标&#10;&#10;描述已自动生成">
            <a:extLst>
              <a:ext uri="{FF2B5EF4-FFF2-40B4-BE49-F238E27FC236}">
                <a16:creationId xmlns:a16="http://schemas.microsoft.com/office/drawing/2014/main" id="{5F6AC232-6923-4B9E-8CAE-E5716C16D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89" y="211262"/>
            <a:ext cx="628329" cy="628329"/>
          </a:xfrm>
          <a:prstGeom prst="flowChartConnector">
            <a:avLst/>
          </a:prstGeo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97BBA0D6-2EAB-0D9B-2C78-D424888DBE55}"/>
              </a:ext>
            </a:extLst>
          </p:cNvPr>
          <p:cNvSpPr/>
          <p:nvPr/>
        </p:nvSpPr>
        <p:spPr>
          <a:xfrm rot="5400000">
            <a:off x="4131859" y="479529"/>
            <a:ext cx="1513116" cy="6716146"/>
          </a:xfrm>
          <a:custGeom>
            <a:avLst/>
            <a:gdLst>
              <a:gd name="connsiteX0" fmla="*/ 0 w 1756229"/>
              <a:gd name="connsiteY0" fmla="*/ 6716146 h 6716146"/>
              <a:gd name="connsiteX1" fmla="*/ 0 w 1756229"/>
              <a:gd name="connsiteY1" fmla="*/ 460489 h 6716146"/>
              <a:gd name="connsiteX2" fmla="*/ 76 w 1756229"/>
              <a:gd name="connsiteY2" fmla="*/ 460489 h 6716146"/>
              <a:gd name="connsiteX3" fmla="*/ 76 w 1756229"/>
              <a:gd name="connsiteY3" fmla="*/ 0 h 6716146"/>
              <a:gd name="connsiteX4" fmla="*/ 460565 w 1756229"/>
              <a:gd name="connsiteY4" fmla="*/ 460489 h 6716146"/>
              <a:gd name="connsiteX5" fmla="*/ 1756229 w 1756229"/>
              <a:gd name="connsiteY5" fmla="*/ 460489 h 6716146"/>
              <a:gd name="connsiteX6" fmla="*/ 1756229 w 1756229"/>
              <a:gd name="connsiteY6" fmla="*/ 6716146 h 671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229" h="6716146">
                <a:moveTo>
                  <a:pt x="0" y="6716146"/>
                </a:moveTo>
                <a:lnTo>
                  <a:pt x="0" y="460489"/>
                </a:lnTo>
                <a:lnTo>
                  <a:pt x="76" y="460489"/>
                </a:lnTo>
                <a:lnTo>
                  <a:pt x="76" y="0"/>
                </a:lnTo>
                <a:lnTo>
                  <a:pt x="460565" y="460489"/>
                </a:lnTo>
                <a:lnTo>
                  <a:pt x="1756229" y="460489"/>
                </a:lnTo>
                <a:lnTo>
                  <a:pt x="1756229" y="6716146"/>
                </a:ln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37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12600000" scaled="0"/>
            </a:gradFill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8B5A6B8-1C1E-1EAB-FE5C-5C951D59F14B}"/>
              </a:ext>
            </a:extLst>
          </p:cNvPr>
          <p:cNvSpPr/>
          <p:nvPr/>
        </p:nvSpPr>
        <p:spPr>
          <a:xfrm>
            <a:off x="1516281" y="2844412"/>
            <a:ext cx="1672836" cy="508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0E3E9D-F734-E175-2227-CA443A7C9B34}"/>
              </a:ext>
            </a:extLst>
          </p:cNvPr>
          <p:cNvSpPr txBox="1"/>
          <p:nvPr/>
        </p:nvSpPr>
        <p:spPr>
          <a:xfrm>
            <a:off x="1596118" y="2894923"/>
            <a:ext cx="1821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EFBFB"/>
                </a:solidFill>
                <a:latin typeface="+mj-ea"/>
                <a:ea typeface="+mj-ea"/>
              </a:rPr>
              <a:t>成本可行性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9F2290-FBCB-03B8-274F-76752FE82519}"/>
              </a:ext>
            </a:extLst>
          </p:cNvPr>
          <p:cNvSpPr txBox="1"/>
          <p:nvPr/>
        </p:nvSpPr>
        <p:spPr>
          <a:xfrm>
            <a:off x="1792479" y="3377984"/>
            <a:ext cx="5849309" cy="75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+mn-ea"/>
              </a:rPr>
              <a:t>初期只有开发成本，即可实现对手行利率的监控，这一步可以解放当前大量人肉搜索</a:t>
            </a:r>
            <a:endParaRPr lang="en-US" altLang="zh-CN" sz="1000" dirty="0">
              <a:latin typeface="+mn-ea"/>
            </a:endParaRPr>
          </a:p>
          <a:p>
            <a:pPr marL="171450" indent="-1714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+mn-ea"/>
              </a:rPr>
              <a:t>后期成本视实际准确率而定，先通过测试和调节</a:t>
            </a:r>
            <a:r>
              <a:rPr lang="en-US" altLang="zh-CN" sz="1000" dirty="0">
                <a:latin typeface="+mn-ea"/>
              </a:rPr>
              <a:t>prompt</a:t>
            </a:r>
            <a:r>
              <a:rPr lang="zh-CN" altLang="en-US" sz="1000" dirty="0">
                <a:latin typeface="+mn-ea"/>
              </a:rPr>
              <a:t>最大化挖掘准确率，如仍达不到要求，</a:t>
            </a:r>
            <a:br>
              <a:rPr lang="en-US" altLang="zh-CN" sz="1000">
                <a:latin typeface="+mn-ea"/>
              </a:rPr>
            </a:br>
            <a:r>
              <a:rPr lang="zh-CN" altLang="en-US" sz="1000">
                <a:latin typeface="+mn-ea"/>
              </a:rPr>
              <a:t>再</a:t>
            </a:r>
            <a:r>
              <a:rPr lang="zh-CN" altLang="en-US" sz="1000" dirty="0">
                <a:latin typeface="+mn-ea"/>
              </a:rPr>
              <a:t>进一步通过调节模型或构件</a:t>
            </a:r>
            <a:r>
              <a:rPr lang="en-US" altLang="zh-CN" sz="1000" dirty="0">
                <a:latin typeface="+mn-ea"/>
              </a:rPr>
              <a:t>AI Agent</a:t>
            </a:r>
            <a:r>
              <a:rPr lang="zh-CN" altLang="en-US" sz="1000" dirty="0">
                <a:latin typeface="+mn-ea"/>
              </a:rPr>
              <a:t>来提升，找到一个平衡点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38BD9471-0966-F98C-01C7-464D58746EC8}"/>
              </a:ext>
            </a:extLst>
          </p:cNvPr>
          <p:cNvSpPr/>
          <p:nvPr/>
        </p:nvSpPr>
        <p:spPr>
          <a:xfrm rot="5400000">
            <a:off x="4767602" y="2359289"/>
            <a:ext cx="1513116" cy="6716146"/>
          </a:xfrm>
          <a:custGeom>
            <a:avLst/>
            <a:gdLst>
              <a:gd name="connsiteX0" fmla="*/ 0 w 1756229"/>
              <a:gd name="connsiteY0" fmla="*/ 6716146 h 6716146"/>
              <a:gd name="connsiteX1" fmla="*/ 0 w 1756229"/>
              <a:gd name="connsiteY1" fmla="*/ 460489 h 6716146"/>
              <a:gd name="connsiteX2" fmla="*/ 76 w 1756229"/>
              <a:gd name="connsiteY2" fmla="*/ 460489 h 6716146"/>
              <a:gd name="connsiteX3" fmla="*/ 76 w 1756229"/>
              <a:gd name="connsiteY3" fmla="*/ 0 h 6716146"/>
              <a:gd name="connsiteX4" fmla="*/ 460565 w 1756229"/>
              <a:gd name="connsiteY4" fmla="*/ 460489 h 6716146"/>
              <a:gd name="connsiteX5" fmla="*/ 1756229 w 1756229"/>
              <a:gd name="connsiteY5" fmla="*/ 460489 h 6716146"/>
              <a:gd name="connsiteX6" fmla="*/ 1756229 w 1756229"/>
              <a:gd name="connsiteY6" fmla="*/ 6716146 h 6716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229" h="6716146">
                <a:moveTo>
                  <a:pt x="0" y="6716146"/>
                </a:moveTo>
                <a:lnTo>
                  <a:pt x="0" y="460489"/>
                </a:lnTo>
                <a:lnTo>
                  <a:pt x="76" y="460489"/>
                </a:lnTo>
                <a:lnTo>
                  <a:pt x="76" y="0"/>
                </a:lnTo>
                <a:lnTo>
                  <a:pt x="460565" y="460489"/>
                </a:lnTo>
                <a:lnTo>
                  <a:pt x="1756229" y="460489"/>
                </a:lnTo>
                <a:lnTo>
                  <a:pt x="1756229" y="6716146"/>
                </a:lnTo>
                <a:close/>
              </a:path>
            </a:pathLst>
          </a:custGeom>
          <a:solidFill>
            <a:schemeClr val="bg1"/>
          </a:solidFill>
          <a:ln w="19050">
            <a:gradFill>
              <a:gsLst>
                <a:gs pos="5000">
                  <a:schemeClr val="accent1">
                    <a:lumMod val="5000"/>
                    <a:lumOff val="95000"/>
                    <a:alpha val="0"/>
                  </a:schemeClr>
                </a:gs>
                <a:gs pos="37000">
                  <a:schemeClr val="accent1">
                    <a:lumMod val="45000"/>
                    <a:lumOff val="55000"/>
                    <a:alpha val="0"/>
                  </a:schemeClr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12600000" scaled="0"/>
            </a:gradFill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8BB3E04-875F-8888-76BD-B8BB66FBF045}"/>
              </a:ext>
            </a:extLst>
          </p:cNvPr>
          <p:cNvSpPr/>
          <p:nvPr/>
        </p:nvSpPr>
        <p:spPr>
          <a:xfrm>
            <a:off x="2143300" y="4706804"/>
            <a:ext cx="1672836" cy="50800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127000" dir="5400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D7A160-CF51-1023-E950-F1690B9670CF}"/>
              </a:ext>
            </a:extLst>
          </p:cNvPr>
          <p:cNvSpPr txBox="1"/>
          <p:nvPr/>
        </p:nvSpPr>
        <p:spPr>
          <a:xfrm>
            <a:off x="2203991" y="4780281"/>
            <a:ext cx="1574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EFBFB"/>
                </a:solidFill>
                <a:latin typeface="+mj-ea"/>
                <a:ea typeface="+mj-ea"/>
              </a:rPr>
              <a:t>合规可行性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26848CF-6C1A-0E81-9589-38C6A13B4474}"/>
              </a:ext>
            </a:extLst>
          </p:cNvPr>
          <p:cNvSpPr txBox="1"/>
          <p:nvPr/>
        </p:nvSpPr>
        <p:spPr>
          <a:xfrm>
            <a:off x="2598477" y="5270153"/>
            <a:ext cx="6032046" cy="61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提取的信息都是对方银行官网或其他金融网站公开的信息</a:t>
            </a:r>
            <a:endParaRPr lang="en-US" altLang="zh-CN" sz="1200" dirty="0">
              <a:latin typeface="+mn-ea"/>
            </a:endParaRPr>
          </a:p>
          <a:p>
            <a:pPr algn="just" hangingPunct="0">
              <a:lnSpc>
                <a:spcPct val="150000"/>
              </a:lnSpc>
            </a:pPr>
            <a:r>
              <a:rPr lang="zh-CN" altLang="en-US" sz="1200" dirty="0">
                <a:latin typeface="+mn-ea"/>
              </a:rPr>
              <a:t>或通过对手行</a:t>
            </a:r>
            <a:r>
              <a:rPr lang="en-US" altLang="zh-CN" sz="1200" dirty="0">
                <a:latin typeface="+mn-ea"/>
              </a:rPr>
              <a:t>open </a:t>
            </a:r>
            <a:r>
              <a:rPr lang="en-US" altLang="zh-CN" sz="1200" dirty="0" err="1">
                <a:latin typeface="+mn-ea"/>
              </a:rPr>
              <a:t>api</a:t>
            </a:r>
            <a:r>
              <a:rPr lang="zh-CN" altLang="en-US" sz="1200" dirty="0">
                <a:latin typeface="+mn-ea"/>
              </a:rPr>
              <a:t>拉取，无合规风险</a:t>
            </a:r>
          </a:p>
        </p:txBody>
      </p:sp>
    </p:spTree>
    <p:extLst>
      <p:ext uri="{BB962C8B-B14F-4D97-AF65-F5344CB8AC3E}">
        <p14:creationId xmlns:p14="http://schemas.microsoft.com/office/powerpoint/2010/main" val="1283287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73AF9BC-50A2-30DD-86C5-9B76295FE996}"/>
              </a:ext>
            </a:extLst>
          </p:cNvPr>
          <p:cNvSpPr txBox="1"/>
          <p:nvPr/>
        </p:nvSpPr>
        <p:spPr>
          <a:xfrm>
            <a:off x="591911" y="328813"/>
            <a:ext cx="2251302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系统展示</a:t>
            </a:r>
          </a:p>
        </p:txBody>
      </p:sp>
      <p:pic>
        <p:nvPicPr>
          <p:cNvPr id="82" name="图片 81" descr="图标&#10;&#10;描述已自动生成">
            <a:extLst>
              <a:ext uri="{FF2B5EF4-FFF2-40B4-BE49-F238E27FC236}">
                <a16:creationId xmlns:a16="http://schemas.microsoft.com/office/drawing/2014/main" id="{ECC81ED6-3D1F-4EC9-B160-7D8311371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89" y="211262"/>
            <a:ext cx="628329" cy="628329"/>
          </a:xfrm>
          <a:prstGeom prst="flowChartConnector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7F643D-E329-CF98-EA73-F089E2A9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0" y="1158996"/>
            <a:ext cx="5536320" cy="22813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0E4B22-AB71-1C8B-B2CA-663BFAA06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985" y="1158996"/>
            <a:ext cx="4877335" cy="2034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C87E0D-7C39-30A1-E30A-060F88DF9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81" y="3953278"/>
            <a:ext cx="5536319" cy="24483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D9E9E28-F38C-1468-F19A-35C45078F6B3}"/>
              </a:ext>
            </a:extLst>
          </p:cNvPr>
          <p:cNvSpPr txBox="1"/>
          <p:nvPr/>
        </p:nvSpPr>
        <p:spPr>
          <a:xfrm>
            <a:off x="2343910" y="3482788"/>
            <a:ext cx="24683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图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 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首页利率走势图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88878D-FDC4-BF8C-F6AB-3EE0D30D98B4}"/>
              </a:ext>
            </a:extLst>
          </p:cNvPr>
          <p:cNvSpPr txBox="1"/>
          <p:nvPr/>
        </p:nvSpPr>
        <p:spPr>
          <a:xfrm>
            <a:off x="7959475" y="3344288"/>
            <a:ext cx="24683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图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 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银行信息管理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892B4E-40A9-7B7C-D16E-1E6165D34512}"/>
              </a:ext>
            </a:extLst>
          </p:cNvPr>
          <p:cNvSpPr txBox="1"/>
          <p:nvPr/>
        </p:nvSpPr>
        <p:spPr>
          <a:xfrm>
            <a:off x="2343910" y="6529187"/>
            <a:ext cx="24683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图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 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知识库管理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32BA6D-9974-35F0-D39B-7923C8A5A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985" y="3953278"/>
            <a:ext cx="4877334" cy="24483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A3AB089-D080-7A41-0625-31CC4ACB3491}"/>
              </a:ext>
            </a:extLst>
          </p:cNvPr>
          <p:cNvSpPr txBox="1"/>
          <p:nvPr/>
        </p:nvSpPr>
        <p:spPr>
          <a:xfrm>
            <a:off x="8094458" y="6390046"/>
            <a:ext cx="246835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图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 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银行信息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360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视图</a:t>
            </a:r>
          </a:p>
        </p:txBody>
      </p:sp>
    </p:spTree>
    <p:extLst>
      <p:ext uri="{BB962C8B-B14F-4D97-AF65-F5344CB8AC3E}">
        <p14:creationId xmlns:p14="http://schemas.microsoft.com/office/powerpoint/2010/main" val="3359207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73AF9BC-50A2-30DD-86C5-9B76295FE996}"/>
              </a:ext>
            </a:extLst>
          </p:cNvPr>
          <p:cNvSpPr txBox="1"/>
          <p:nvPr/>
        </p:nvSpPr>
        <p:spPr>
          <a:xfrm>
            <a:off x="591911" y="328813"/>
            <a:ext cx="2251302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FF"/>
                </a:solidFill>
                <a:latin typeface="+mj-ea"/>
                <a:ea typeface="+mj-ea"/>
              </a:rPr>
              <a:t>Demo</a:t>
            </a: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展示</a:t>
            </a:r>
          </a:p>
        </p:txBody>
      </p:sp>
      <p:pic>
        <p:nvPicPr>
          <p:cNvPr id="82" name="图片 81" descr="图标&#10;&#10;描述已自动生成">
            <a:extLst>
              <a:ext uri="{FF2B5EF4-FFF2-40B4-BE49-F238E27FC236}">
                <a16:creationId xmlns:a16="http://schemas.microsoft.com/office/drawing/2014/main" id="{ECC81ED6-3D1F-4EC9-B160-7D8311371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889" y="211262"/>
            <a:ext cx="628329" cy="628329"/>
          </a:xfrm>
          <a:prstGeom prst="flowChartConnector">
            <a:avLst/>
          </a:prstGeom>
        </p:spPr>
      </p:pic>
      <p:pic>
        <p:nvPicPr>
          <p:cNvPr id="3" name="video(1)">
            <a:hlinkClick r:id="" action="ppaction://media"/>
            <a:extLst>
              <a:ext uri="{FF2B5EF4-FFF2-40B4-BE49-F238E27FC236}">
                <a16:creationId xmlns:a16="http://schemas.microsoft.com/office/drawing/2014/main" id="{11B18F9C-028D-E8EE-A72D-B2BDB859BE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8941" y="1203960"/>
            <a:ext cx="91535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1d2d426-02c6-4cfe-8b3c-17208935dbff&quot;,&quot;Name&quot;:&quot;自定义&quot;,&quot;Kind&quot;:&quot;Custo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PLUS 主题">
  <a:themeElements>
    <a:clrScheme name="自定义 2">
      <a:dk1>
        <a:srgbClr val="2CBD91"/>
      </a:dk1>
      <a:lt1>
        <a:sysClr val="window" lastClr="FFFFFF"/>
      </a:lt1>
      <a:dk2>
        <a:srgbClr val="2CBD91"/>
      </a:dk2>
      <a:lt2>
        <a:srgbClr val="E7E6E6"/>
      </a:lt2>
      <a:accent1>
        <a:srgbClr val="2CBD91"/>
      </a:accent1>
      <a:accent2>
        <a:srgbClr val="2CBD91"/>
      </a:accent2>
      <a:accent3>
        <a:srgbClr val="A5A5A5"/>
      </a:accent3>
      <a:accent4>
        <a:srgbClr val="92D05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标准字体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7934b4b-eba6-486d-bfc1-4b8e3fe39092" xsi:nil="true"/>
    <_ip_UnifiedCompliancePolicyProperties xmlns="http://schemas.microsoft.com/sharepoint/v3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Props1.xml><?xml version="1.0" encoding="utf-8"?>
<ds:datastoreItem xmlns:ds="http://schemas.openxmlformats.org/officeDocument/2006/customXml" ds:itemID="{B3447F47-564E-49DC-8FB7-8F9D4EA4F0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59D3B1-C148-4CEE-AE16-FCCEB1D9BD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DF7B5C-B642-442E-9F39-6B0AB01FA1EC}">
  <ds:schemaRefs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0a5c0dea-e5d7-4228-9256-3793bb42faa5"/>
    <ds:schemaRef ds:uri="http://schemas.microsoft.com/office/infopath/2007/PartnerControls"/>
    <ds:schemaRef ds:uri="http://schemas.microsoft.com/sharepoint/v3"/>
    <ds:schemaRef ds:uri="97934b4b-eba6-486d-bfc1-4b8e3fe39092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48a2a251-dde3-4521-b86b-337e9e02d656</Template>
  <TotalTime>3091</TotalTime>
  <Words>623</Words>
  <Application>Microsoft Office PowerPoint</Application>
  <PresentationFormat>宽屏</PresentationFormat>
  <Paragraphs>79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-apple-system</vt:lpstr>
      <vt:lpstr>等线</vt:lpstr>
      <vt:lpstr>仿宋</vt:lpstr>
      <vt:lpstr>Arial</vt:lpstr>
      <vt:lpstr>OfficePLUS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蔡 适</dc:creator>
  <cp:lastModifiedBy>蔡 适</cp:lastModifiedBy>
  <cp:revision>275</cp:revision>
  <dcterms:created xsi:type="dcterms:W3CDTF">2023-12-06T06:01:02Z</dcterms:created>
  <dcterms:modified xsi:type="dcterms:W3CDTF">2024-10-22T10:19:36Z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</Properties>
</file>